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53"/>
  </p:notesMasterIdLst>
  <p:sldIdLst>
    <p:sldId id="256" r:id="rId5"/>
    <p:sldId id="261" r:id="rId6"/>
    <p:sldId id="335" r:id="rId7"/>
    <p:sldId id="285" r:id="rId8"/>
    <p:sldId id="336" r:id="rId9"/>
    <p:sldId id="337" r:id="rId10"/>
    <p:sldId id="338" r:id="rId11"/>
    <p:sldId id="339" r:id="rId12"/>
    <p:sldId id="341" r:id="rId13"/>
    <p:sldId id="340" r:id="rId14"/>
    <p:sldId id="342" r:id="rId15"/>
    <p:sldId id="343" r:id="rId16"/>
    <p:sldId id="358" r:id="rId17"/>
    <p:sldId id="359" r:id="rId18"/>
    <p:sldId id="360" r:id="rId19"/>
    <p:sldId id="361" r:id="rId20"/>
    <p:sldId id="362" r:id="rId21"/>
    <p:sldId id="348" r:id="rId22"/>
    <p:sldId id="363" r:id="rId23"/>
    <p:sldId id="364" r:id="rId24"/>
    <p:sldId id="365" r:id="rId25"/>
    <p:sldId id="366" r:id="rId26"/>
    <p:sldId id="367" r:id="rId27"/>
    <p:sldId id="349" r:id="rId28"/>
    <p:sldId id="350" r:id="rId29"/>
    <p:sldId id="351" r:id="rId30"/>
    <p:sldId id="353" r:id="rId31"/>
    <p:sldId id="354" r:id="rId32"/>
    <p:sldId id="355" r:id="rId33"/>
    <p:sldId id="356" r:id="rId34"/>
    <p:sldId id="357" r:id="rId35"/>
    <p:sldId id="333" r:id="rId36"/>
    <p:sldId id="293" r:id="rId37"/>
    <p:sldId id="310" r:id="rId38"/>
    <p:sldId id="328" r:id="rId39"/>
    <p:sldId id="334" r:id="rId40"/>
    <p:sldId id="329" r:id="rId41"/>
    <p:sldId id="330" r:id="rId42"/>
    <p:sldId id="323" r:id="rId43"/>
    <p:sldId id="324" r:id="rId44"/>
    <p:sldId id="296" r:id="rId45"/>
    <p:sldId id="332" r:id="rId46"/>
    <p:sldId id="331" r:id="rId47"/>
    <p:sldId id="321" r:id="rId48"/>
    <p:sldId id="318" r:id="rId49"/>
    <p:sldId id="302" r:id="rId50"/>
    <p:sldId id="316" r:id="rId51"/>
    <p:sldId id="327" r:id="rId52"/>
  </p:sldIdLst>
  <p:sldSz cx="12192000" cy="6858000"/>
  <p:notesSz cx="6858000" cy="9144000"/>
  <p:embeddedFontLst>
    <p:embeddedFont>
      <p:font typeface="Pretendard Black" panose="020B0600000101010101" charset="-127"/>
      <p:bold r:id="rId54"/>
    </p:embeddedFont>
    <p:embeddedFont>
      <p:font typeface="Pretendard ExtraLight" panose="020B0600000101010101" charset="-127"/>
      <p:regular r:id="rId55"/>
    </p:embeddedFont>
    <p:embeddedFont>
      <p:font typeface="Pretendard Light" panose="020B0600000101010101" charset="-127"/>
      <p:regular r:id="rId56"/>
    </p:embeddedFont>
    <p:embeddedFont>
      <p:font typeface="Pretendard SemiBold" panose="020B0600000101010101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69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63"/>
    <a:srgbClr val="30E291"/>
    <a:srgbClr val="014E95"/>
    <a:srgbClr val="424242"/>
    <a:srgbClr val="004CE4"/>
    <a:srgbClr val="27BC6B"/>
    <a:srgbClr val="BEDCAA"/>
    <a:srgbClr val="C6BC97"/>
    <a:srgbClr val="A46D6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58" y="686"/>
      </p:cViewPr>
      <p:guideLst>
        <p:guide orient="horz" pos="2251"/>
        <p:guide pos="692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F8AC9-05B9-41F3-B852-EFCE48B1F42A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17D01-AF76-48AD-9E0E-D4E6281E6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1 : </a:t>
            </a:r>
            <a:r>
              <a:rPr lang="ko-KR" altLang="en-US" dirty="0"/>
              <a:t>표지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65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504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02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9</a:t>
            </a:r>
          </a:p>
          <a:p>
            <a:r>
              <a:rPr lang="en-US" altLang="ko-KR" dirty="0"/>
              <a:t>train /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  <a:p>
            <a:r>
              <a:rPr lang="en-US" altLang="ko-KR" dirty="0"/>
              <a:t>train / validation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같이 있는 그래프보기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0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9</a:t>
            </a:r>
          </a:p>
          <a:p>
            <a:r>
              <a:rPr lang="en-US" altLang="ko-KR" dirty="0"/>
              <a:t>train /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  <a:p>
            <a:r>
              <a:rPr lang="en-US" altLang="ko-KR" dirty="0"/>
              <a:t>train / validation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같이 있는 그래프보기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39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9</a:t>
            </a:r>
          </a:p>
          <a:p>
            <a:r>
              <a:rPr lang="en-US" altLang="ko-KR" dirty="0"/>
              <a:t>train /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보기</a:t>
            </a:r>
          </a:p>
          <a:p>
            <a:r>
              <a:rPr lang="en-US" altLang="ko-KR" dirty="0"/>
              <a:t>train / validation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같이 있는 그래프보기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1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#10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로 최적 파라미터 선정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가 제일 작은 파라미터 선정하여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위 그래프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그래프 통해서 개별 모델 별로 어떤 파라미터 선택했는지 보여주면 될 것 같아요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7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#10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로 최적 파라미터 선정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가 제일 작은 파라미터 선정하여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위 그래프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그래프 통해서 개별 모델 별로 어떤 파라미터 선택했는지 보여주면 될 것 같아요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2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#10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로 최적 파라미터 선정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en-US" altLang="ko-KR" dirty="0" err="1"/>
              <a:t>mse</a:t>
            </a:r>
            <a:r>
              <a:rPr lang="ko-KR" altLang="en-US" dirty="0"/>
              <a:t>가 제일 작은 파라미터 선정하여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위 그래프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그래프 통해서 개별 모델 별로 어떤 파라미터 선택했는지 보여주면 될 것 같아요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38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050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#11 best parameter</a:t>
            </a:r>
            <a:r>
              <a:rPr lang="ko-KR" altLang="en-US" dirty="0"/>
              <a:t>로 모델 구축 후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test error </a:t>
            </a:r>
            <a:r>
              <a:rPr lang="ko-KR" altLang="en-US" dirty="0"/>
              <a:t>보기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rf, </a:t>
            </a:r>
            <a:r>
              <a:rPr lang="en-US" altLang="ko-KR" dirty="0" err="1"/>
              <a:t>elenet</a:t>
            </a:r>
            <a:r>
              <a:rPr lang="en-US" altLang="ko-KR" dirty="0"/>
              <a:t>, </a:t>
            </a:r>
            <a:r>
              <a:rPr lang="en-US" altLang="ko-KR" dirty="0" err="1"/>
              <a:t>xg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test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그래프보기</a:t>
            </a:r>
          </a:p>
          <a:p>
            <a:r>
              <a:rPr lang="ko-KR" altLang="en-US" dirty="0"/>
              <a:t>중간보고서 </a:t>
            </a:r>
            <a:r>
              <a:rPr lang="en-US" altLang="ko-KR" dirty="0"/>
              <a:t>- </a:t>
            </a:r>
            <a:r>
              <a:rPr lang="ko-KR" altLang="en-US" dirty="0"/>
              <a:t>모델 평가 </a:t>
            </a:r>
            <a:r>
              <a:rPr lang="en-US" altLang="ko-KR" dirty="0"/>
              <a:t>- </a:t>
            </a:r>
            <a:r>
              <a:rPr lang="ko-KR" altLang="en-US" dirty="0"/>
              <a:t>모델 별 </a:t>
            </a:r>
            <a:r>
              <a:rPr lang="en-US" altLang="ko-KR" dirty="0"/>
              <a:t>mean(</a:t>
            </a:r>
            <a:r>
              <a:rPr lang="en-US" altLang="ko-KR" dirty="0" err="1"/>
              <a:t>test_mse</a:t>
            </a:r>
            <a:r>
              <a:rPr lang="en-US" altLang="ko-KR" dirty="0"/>
              <a:t>)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시각화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1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2 : </a:t>
            </a:r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2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#11 best parameter</a:t>
            </a:r>
            <a:r>
              <a:rPr lang="ko-KR" altLang="en-US" dirty="0"/>
              <a:t>로 모델 구축 후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test error </a:t>
            </a:r>
            <a:r>
              <a:rPr lang="ko-KR" altLang="en-US" dirty="0"/>
              <a:t>보기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rf, </a:t>
            </a:r>
            <a:r>
              <a:rPr lang="en-US" altLang="ko-KR" dirty="0" err="1"/>
              <a:t>elenet</a:t>
            </a:r>
            <a:r>
              <a:rPr lang="en-US" altLang="ko-KR" dirty="0"/>
              <a:t>, </a:t>
            </a:r>
            <a:r>
              <a:rPr lang="en-US" altLang="ko-KR" dirty="0" err="1"/>
              <a:t>xg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test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그래프보기</a:t>
            </a:r>
          </a:p>
          <a:p>
            <a:r>
              <a:rPr lang="ko-KR" altLang="en-US" dirty="0"/>
              <a:t>중간보고서 </a:t>
            </a:r>
            <a:r>
              <a:rPr lang="en-US" altLang="ko-KR" dirty="0"/>
              <a:t>- </a:t>
            </a:r>
            <a:r>
              <a:rPr lang="ko-KR" altLang="en-US" dirty="0"/>
              <a:t>모델 평가 </a:t>
            </a:r>
            <a:r>
              <a:rPr lang="en-US" altLang="ko-KR" dirty="0"/>
              <a:t>- </a:t>
            </a:r>
            <a:r>
              <a:rPr lang="ko-KR" altLang="en-US" dirty="0"/>
              <a:t>모델 별 </a:t>
            </a:r>
            <a:r>
              <a:rPr lang="en-US" altLang="ko-KR" dirty="0"/>
              <a:t>mean(</a:t>
            </a:r>
            <a:r>
              <a:rPr lang="en-US" altLang="ko-KR" dirty="0" err="1"/>
              <a:t>test_mse</a:t>
            </a:r>
            <a:r>
              <a:rPr lang="en-US" altLang="ko-KR" dirty="0"/>
              <a:t>)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시각화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26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#11 best parameter</a:t>
            </a:r>
            <a:r>
              <a:rPr lang="ko-KR" altLang="en-US" dirty="0"/>
              <a:t>로 모델 구축 후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test error </a:t>
            </a:r>
            <a:r>
              <a:rPr lang="ko-KR" altLang="en-US" dirty="0"/>
              <a:t>보기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rf, </a:t>
            </a:r>
            <a:r>
              <a:rPr lang="en-US" altLang="ko-KR" dirty="0" err="1"/>
              <a:t>elenet</a:t>
            </a:r>
            <a:r>
              <a:rPr lang="en-US" altLang="ko-KR" dirty="0"/>
              <a:t>, </a:t>
            </a:r>
            <a:r>
              <a:rPr lang="en-US" altLang="ko-KR" dirty="0" err="1"/>
              <a:t>xg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test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그래프보기</a:t>
            </a:r>
          </a:p>
          <a:p>
            <a:r>
              <a:rPr lang="ko-KR" altLang="en-US" dirty="0"/>
              <a:t>중간보고서 </a:t>
            </a:r>
            <a:r>
              <a:rPr lang="en-US" altLang="ko-KR" dirty="0"/>
              <a:t>- </a:t>
            </a:r>
            <a:r>
              <a:rPr lang="ko-KR" altLang="en-US" dirty="0"/>
              <a:t>모델 평가 </a:t>
            </a:r>
            <a:r>
              <a:rPr lang="en-US" altLang="ko-KR" dirty="0"/>
              <a:t>- </a:t>
            </a:r>
            <a:r>
              <a:rPr lang="ko-KR" altLang="en-US" dirty="0"/>
              <a:t>모델 별 </a:t>
            </a:r>
            <a:r>
              <a:rPr lang="en-US" altLang="ko-KR" dirty="0"/>
              <a:t>mean(</a:t>
            </a:r>
            <a:r>
              <a:rPr lang="en-US" altLang="ko-KR" dirty="0" err="1"/>
              <a:t>test_mse</a:t>
            </a:r>
            <a:r>
              <a:rPr lang="en-US" altLang="ko-KR" dirty="0"/>
              <a:t>)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시각화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16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#11 best parameter</a:t>
            </a:r>
            <a:r>
              <a:rPr lang="ko-KR" altLang="en-US" dirty="0"/>
              <a:t>로 모델 구축 후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test error </a:t>
            </a:r>
            <a:r>
              <a:rPr lang="ko-KR" altLang="en-US" dirty="0"/>
              <a:t>보기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rf, </a:t>
            </a:r>
            <a:r>
              <a:rPr lang="en-US" altLang="ko-KR" dirty="0" err="1"/>
              <a:t>elenet</a:t>
            </a:r>
            <a:r>
              <a:rPr lang="en-US" altLang="ko-KR" dirty="0"/>
              <a:t>, </a:t>
            </a:r>
            <a:r>
              <a:rPr lang="en-US" altLang="ko-KR" dirty="0" err="1"/>
              <a:t>xg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test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그래프보기</a:t>
            </a:r>
          </a:p>
          <a:p>
            <a:r>
              <a:rPr lang="ko-KR" altLang="en-US" dirty="0"/>
              <a:t>중간보고서 </a:t>
            </a:r>
            <a:r>
              <a:rPr lang="en-US" altLang="ko-KR" dirty="0"/>
              <a:t>- </a:t>
            </a:r>
            <a:r>
              <a:rPr lang="ko-KR" altLang="en-US" dirty="0"/>
              <a:t>모델 평가 </a:t>
            </a:r>
            <a:r>
              <a:rPr lang="en-US" altLang="ko-KR" dirty="0"/>
              <a:t>- </a:t>
            </a:r>
            <a:r>
              <a:rPr lang="ko-KR" altLang="en-US" dirty="0"/>
              <a:t>모델 별 </a:t>
            </a:r>
            <a:r>
              <a:rPr lang="en-US" altLang="ko-KR" dirty="0"/>
              <a:t>mean(</a:t>
            </a:r>
            <a:r>
              <a:rPr lang="en-US" altLang="ko-KR" dirty="0" err="1"/>
              <a:t>test_mse</a:t>
            </a:r>
            <a:r>
              <a:rPr lang="en-US" altLang="ko-KR" dirty="0"/>
              <a:t>)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시각화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76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#11 best parameter</a:t>
            </a:r>
            <a:r>
              <a:rPr lang="ko-KR" altLang="en-US" dirty="0"/>
              <a:t>로 모델 구축 후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test error </a:t>
            </a:r>
            <a:r>
              <a:rPr lang="ko-KR" altLang="en-US" dirty="0"/>
              <a:t>보기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rf, </a:t>
            </a:r>
            <a:r>
              <a:rPr lang="en-US" altLang="ko-KR" dirty="0" err="1"/>
              <a:t>elenet</a:t>
            </a:r>
            <a:r>
              <a:rPr lang="en-US" altLang="ko-KR" dirty="0"/>
              <a:t>, </a:t>
            </a:r>
            <a:r>
              <a:rPr lang="en-US" altLang="ko-KR" dirty="0" err="1"/>
              <a:t>xg</a:t>
            </a:r>
            <a:r>
              <a:rPr lang="en-US" altLang="ko-KR" dirty="0"/>
              <a:t> </a:t>
            </a:r>
            <a:r>
              <a:rPr lang="ko-KR" altLang="en-US" dirty="0"/>
              <a:t>각 </a:t>
            </a:r>
            <a:r>
              <a:rPr lang="en-US" altLang="ko-KR" dirty="0"/>
              <a:t>test </a:t>
            </a:r>
            <a:r>
              <a:rPr lang="en-US" altLang="ko-KR" dirty="0" err="1"/>
              <a:t>mse</a:t>
            </a:r>
            <a:r>
              <a:rPr lang="en-US" altLang="ko-KR" dirty="0"/>
              <a:t> </a:t>
            </a:r>
            <a:r>
              <a:rPr lang="ko-KR" altLang="en-US" dirty="0"/>
              <a:t>그래프보기</a:t>
            </a:r>
          </a:p>
          <a:p>
            <a:r>
              <a:rPr lang="ko-KR" altLang="en-US" dirty="0"/>
              <a:t>중간보고서 </a:t>
            </a:r>
            <a:r>
              <a:rPr lang="en-US" altLang="ko-KR" dirty="0"/>
              <a:t>- </a:t>
            </a:r>
            <a:r>
              <a:rPr lang="ko-KR" altLang="en-US" dirty="0"/>
              <a:t>모델 평가 </a:t>
            </a:r>
            <a:r>
              <a:rPr lang="en-US" altLang="ko-KR" dirty="0"/>
              <a:t>- </a:t>
            </a:r>
            <a:r>
              <a:rPr lang="ko-KR" altLang="en-US" dirty="0"/>
              <a:t>모델 별 </a:t>
            </a:r>
            <a:r>
              <a:rPr lang="en-US" altLang="ko-KR" dirty="0"/>
              <a:t>mean(</a:t>
            </a:r>
            <a:r>
              <a:rPr lang="en-US" altLang="ko-KR" dirty="0" err="1"/>
              <a:t>test_mse</a:t>
            </a:r>
            <a:r>
              <a:rPr lang="en-US" altLang="ko-KR" dirty="0"/>
              <a:t>)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시각화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5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50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#14 </a:t>
            </a:r>
            <a:r>
              <a:rPr lang="ko-KR" altLang="en-US" dirty="0"/>
              <a:t>분석 위치 조정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자양</a:t>
            </a:r>
            <a:r>
              <a:rPr lang="en-US" altLang="ko-KR" dirty="0"/>
              <a:t>3</a:t>
            </a:r>
            <a:r>
              <a:rPr lang="ko-KR" altLang="en-US" dirty="0"/>
              <a:t>동 </a:t>
            </a:r>
            <a:r>
              <a:rPr lang="en-US" altLang="ko-KR" dirty="0"/>
              <a:t>-&gt; </a:t>
            </a:r>
            <a:r>
              <a:rPr lang="ko-KR" altLang="en-US" dirty="0"/>
              <a:t>화양동 </a:t>
            </a:r>
            <a:r>
              <a:rPr lang="ko-KR" altLang="en-US" dirty="0" err="1"/>
              <a:t>우리한테</a:t>
            </a:r>
            <a:r>
              <a:rPr lang="ko-KR" altLang="en-US" dirty="0"/>
              <a:t> 친숙한 장소로 변경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화양동 대여소 지도로 찍기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1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15 </a:t>
            </a:r>
            <a:r>
              <a:rPr lang="ko-KR" altLang="en-US" dirty="0"/>
              <a:t>분석 확장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뚝섬 대여소라는 한 대여소에 대해서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대여소를 비교하기 위해선 화양동에 존재하는 모든 대여소를 </a:t>
            </a:r>
            <a:r>
              <a:rPr lang="ko-KR" altLang="en-US" dirty="0" err="1"/>
              <a:t>봐야함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대여소 확장하는 느낌으로 슬라이드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17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15 </a:t>
            </a:r>
            <a:r>
              <a:rPr lang="ko-KR" altLang="en-US" dirty="0"/>
              <a:t>분석 확장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뚝섬 대여소라는 한 대여소에 대해서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대여소를 비교하기 위해선 화양동에 존재하는 모든 대여소를 </a:t>
            </a:r>
            <a:r>
              <a:rPr lang="ko-KR" altLang="en-US" dirty="0" err="1"/>
              <a:t>봐야함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대여소 확장하는 느낌으로 슬라이드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90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15 </a:t>
            </a:r>
            <a:r>
              <a:rPr lang="ko-KR" altLang="en-US" dirty="0"/>
              <a:t>분석 확장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뚝섬 대여소라는 한 대여소에 대해서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대여소를 비교하기 위해선 화양동에 존재하는 모든 대여소를 </a:t>
            </a:r>
            <a:r>
              <a:rPr lang="ko-KR" altLang="en-US" dirty="0" err="1"/>
              <a:t>봐야함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대여소 확장하는 느낌으로 슬라이드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319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15 </a:t>
            </a:r>
            <a:r>
              <a:rPr lang="ko-KR" altLang="en-US" dirty="0"/>
              <a:t>분석 확장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뚝섬 대여소라는 한 대여소에 대해서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대여소를 비교하기 위해선 화양동에 존재하는 모든 대여소를 </a:t>
            </a:r>
            <a:r>
              <a:rPr lang="ko-KR" altLang="en-US" dirty="0" err="1"/>
              <a:t>봐야함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대여소 확장하는 느낌으로 슬라이드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242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20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15 </a:t>
            </a:r>
            <a:r>
              <a:rPr lang="ko-KR" altLang="en-US" dirty="0"/>
              <a:t>분석 확장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현재 뚝섬 대여소라는 한 대여소에 대해서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대여소를 비교하기 위해선 화양동에 존재하는 모든 대여소를 </a:t>
            </a:r>
            <a:r>
              <a:rPr lang="ko-KR" altLang="en-US" dirty="0" err="1"/>
              <a:t>봐야함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대여소 확장하는 느낌으로 슬라이드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53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# 16 </a:t>
            </a:r>
            <a:r>
              <a:rPr lang="ko-KR" altLang="en-US" dirty="0"/>
              <a:t>변수 추가</a:t>
            </a:r>
            <a:r>
              <a:rPr lang="en-US" altLang="ko-KR" dirty="0"/>
              <a:t>, </a:t>
            </a:r>
            <a:r>
              <a:rPr lang="ko-KR" altLang="en-US" dirty="0"/>
              <a:t>이상치 처리</a:t>
            </a:r>
          </a:p>
          <a:p>
            <a:r>
              <a:rPr lang="en-US" altLang="ko-KR" dirty="0"/>
              <a:t>slide # 17 </a:t>
            </a:r>
            <a:r>
              <a:rPr lang="ko-KR" altLang="en-US" dirty="0"/>
              <a:t>한계점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시간 관계상 서울시 모든 대여소에 대해 알아보지 못함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광진구</a:t>
            </a:r>
            <a:r>
              <a:rPr lang="en-US" altLang="ko-KR" dirty="0"/>
              <a:t>, </a:t>
            </a:r>
            <a:r>
              <a:rPr lang="ko-KR" altLang="en-US" dirty="0"/>
              <a:t>화양동</a:t>
            </a:r>
            <a:r>
              <a:rPr lang="en-US" altLang="ko-KR" dirty="0"/>
              <a:t>, </a:t>
            </a:r>
            <a:r>
              <a:rPr lang="ko-KR" altLang="en-US" dirty="0"/>
              <a:t>개별 대여소 비교하는 선으로 타협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00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3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3 : </a:t>
            </a:r>
            <a:r>
              <a:rPr lang="ko-KR" altLang="en-US" dirty="0"/>
              <a:t>대여소가 서울에 얼마나 </a:t>
            </a:r>
            <a:r>
              <a:rPr lang="ko-KR" altLang="en-US" dirty="0" err="1"/>
              <a:t>위치해있는지를</a:t>
            </a:r>
            <a:r>
              <a:rPr lang="ko-KR" altLang="en-US" dirty="0"/>
              <a:t> 보여주면서 이 많은 대여소들의 모델링을 모두 </a:t>
            </a:r>
            <a:r>
              <a:rPr lang="ko-KR" altLang="en-US" dirty="0" err="1"/>
              <a:t>하는것은</a:t>
            </a:r>
            <a:r>
              <a:rPr lang="ko-KR" altLang="en-US" dirty="0"/>
              <a:t> 비효율적이라는 내용을 설명하면 좋을 것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2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4 : </a:t>
            </a:r>
            <a:r>
              <a:rPr lang="ko-KR" altLang="en-US" dirty="0"/>
              <a:t>진행방향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3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5 : </a:t>
            </a:r>
            <a:r>
              <a:rPr lang="ko-KR" altLang="en-US" dirty="0"/>
              <a:t>개별 모델 비교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0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07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6-1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525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6-2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52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4996C-480D-83FB-9157-E8353D57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2A028-A2A8-3F8B-2CF7-B002C4A1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2741E-80DF-BE39-89E7-450C60E3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3DBA-13DF-4F8D-BE03-CAC67122F0ED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4570-84EC-EC78-1197-245F02A9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294D5-640B-C4CD-FA89-32128318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2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4D01-CCAF-92A9-1D78-3E2927C4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8F396-FEB1-A075-9897-CE89FCC1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20133-9FAA-010E-745C-76C3CB3F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A96F-A68B-408D-A88C-E579DEA88EB6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CE933-A88D-963D-0300-6448BE8A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E6FFB-7779-7EA5-AA63-3B1FB514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 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7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D471-B40A-0CF5-858A-553E41F6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5E0B14-647B-2B44-244A-FF2EB82C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6F9EC-2A89-47E0-895D-C6C48E52B00B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19680-D76E-0CA0-8140-CDCBCE2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CB85A-00D2-EDD4-8016-2775D6C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5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CED744-35FA-75EE-1468-800A7C25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85A43-FFD9-6055-7C25-EFD3B4A8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17983-E461-7FCA-F5FC-17765924D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DD0C-F528-4F64-A072-A5617BA1B2B0}" type="datetime1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52D70-B760-65AE-485F-B0ED9D2AA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B1141-50F2-94A0-00C7-227335B5E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4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E79280-0FC0-27C5-CA1F-7EA05CD8A52E}"/>
              </a:ext>
            </a:extLst>
          </p:cNvPr>
          <p:cNvSpPr txBox="1"/>
          <p:nvPr/>
        </p:nvSpPr>
        <p:spPr>
          <a:xfrm>
            <a:off x="9237658" y="6207911"/>
            <a:ext cx="261861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</a:t>
            </a:r>
            <a:endParaRPr lang="en-US" altLang="ko-KR" sz="1400" b="1" dirty="0">
              <a:solidFill>
                <a:srgbClr val="30E29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공공자전거 대여 </a:t>
            </a:r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반납량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08EFB-AA99-79A4-912C-D319B0206893}"/>
              </a:ext>
            </a:extLst>
          </p:cNvPr>
          <p:cNvSpPr txBox="1"/>
          <p:nvPr/>
        </p:nvSpPr>
        <p:spPr>
          <a:xfrm>
            <a:off x="3660840" y="4347585"/>
            <a:ext cx="486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DATAMINING </a:t>
            </a:r>
            <a:r>
              <a:rPr lang="ko-KR" altLang="en-US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프로젝트 중간 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6" name="Picture 2" descr="서울자전거 따릉이 (Seoul Public Bike) - Google Play 앱">
            <a:extLst>
              <a:ext uri="{FF2B5EF4-FFF2-40B4-BE49-F238E27FC236}">
                <a16:creationId xmlns:a16="http://schemas.microsoft.com/office/drawing/2014/main" id="{D729384F-AEE2-B248-97FA-9278E1C0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846" y="450282"/>
            <a:ext cx="1080242" cy="10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10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309A77-A835-E6A3-4177-34642503E30D}"/>
              </a:ext>
            </a:extLst>
          </p:cNvPr>
          <p:cNvGrpSpPr/>
          <p:nvPr/>
        </p:nvGrpSpPr>
        <p:grpSpPr>
          <a:xfrm>
            <a:off x="1131602" y="2575306"/>
            <a:ext cx="2813601" cy="2689985"/>
            <a:chOff x="764680" y="1962366"/>
            <a:chExt cx="3385940" cy="323717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912021D-CE8D-448A-3FAC-9892180C8D71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1B273DB-1854-E352-72ED-496B4A5D465C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8B72BD7-B296-CF57-3D8D-FE7BE177FD9D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D075C1-0894-5C0B-C892-ABAE9C31EC13}"/>
              </a:ext>
            </a:extLst>
          </p:cNvPr>
          <p:cNvSpPr txBox="1"/>
          <p:nvPr/>
        </p:nvSpPr>
        <p:spPr>
          <a:xfrm>
            <a:off x="2133886" y="4946651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광진구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0B42E6-6CD6-C0BE-BC3E-1A9372897F2F}"/>
              </a:ext>
            </a:extLst>
          </p:cNvPr>
          <p:cNvGrpSpPr/>
          <p:nvPr/>
        </p:nvGrpSpPr>
        <p:grpSpPr>
          <a:xfrm>
            <a:off x="4391368" y="2575306"/>
            <a:ext cx="2813601" cy="2689985"/>
            <a:chOff x="764680" y="1962366"/>
            <a:chExt cx="3385940" cy="323717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424E9BF-DEA9-1C54-D21C-18CF61D7186E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119A86-4645-7823-AEED-D4D8DE857593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21F7074-BA59-2702-EB83-C8D72F322E1B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DFEB688-176D-0C8F-EDCC-FFC1BF12BEF9}"/>
              </a:ext>
            </a:extLst>
          </p:cNvPr>
          <p:cNvSpPr txBox="1"/>
          <p:nvPr/>
        </p:nvSpPr>
        <p:spPr>
          <a:xfrm>
            <a:off x="5346065" y="4946649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자양 </a:t>
            </a:r>
            <a:r>
              <a:rPr kumimoji="0" lang="en-US" altLang="ko-KR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3</a:t>
            </a: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동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FF9A85-51EC-5E36-9B52-B9AAE0EF723A}"/>
              </a:ext>
            </a:extLst>
          </p:cNvPr>
          <p:cNvGrpSpPr/>
          <p:nvPr/>
        </p:nvGrpSpPr>
        <p:grpSpPr>
          <a:xfrm>
            <a:off x="7572197" y="2575306"/>
            <a:ext cx="2813601" cy="2689985"/>
            <a:chOff x="764680" y="1962366"/>
            <a:chExt cx="3385940" cy="323717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1D61924-41F4-8767-B977-76175D76C796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A4995D-7405-D80B-1F63-F6F7141BA517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D70D9EB-5685-8C02-91B2-3AE2D9488F99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0D026C2-A303-DAAE-1E6C-7BE4E99C3631}"/>
              </a:ext>
            </a:extLst>
          </p:cNvPr>
          <p:cNvSpPr txBox="1"/>
          <p:nvPr/>
        </p:nvSpPr>
        <p:spPr>
          <a:xfrm>
            <a:off x="8586849" y="4946649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뚝섬 대여소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4579308" y="1470949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24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11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튜닝 범위 설정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92DD84-4C48-606E-3258-9EAC5571637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6" y="2003512"/>
            <a:ext cx="3456000" cy="4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66D26B-5599-A8E0-66C5-A632ABB02435}"/>
              </a:ext>
            </a:extLst>
          </p:cNvPr>
          <p:cNvSpPr/>
          <p:nvPr/>
        </p:nvSpPr>
        <p:spPr>
          <a:xfrm>
            <a:off x="842119" y="2012480"/>
            <a:ext cx="7187929" cy="414719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D8AD018-51BA-252C-2047-978692FABEA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055" y="2193503"/>
            <a:ext cx="3456000" cy="394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567F56-C27A-39F5-6B53-B3096205DC1E}"/>
              </a:ext>
            </a:extLst>
          </p:cNvPr>
          <p:cNvCxnSpPr>
            <a:cxnSpLocks/>
          </p:cNvCxnSpPr>
          <p:nvPr/>
        </p:nvCxnSpPr>
        <p:spPr>
          <a:xfrm flipV="1">
            <a:off x="4301064" y="2052492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1005581" y="2223847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Random Forest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96441-C6C6-A5D2-551D-7C2B241F9B2C}"/>
              </a:ext>
            </a:extLst>
          </p:cNvPr>
          <p:cNvSpPr txBox="1"/>
          <p:nvPr/>
        </p:nvSpPr>
        <p:spPr>
          <a:xfrm>
            <a:off x="5742760" y="2179370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XG BOOST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AB4EA-3788-AABF-E401-FB226123097A}"/>
              </a:ext>
            </a:extLst>
          </p:cNvPr>
          <p:cNvSpPr txBox="1"/>
          <p:nvPr/>
        </p:nvSpPr>
        <p:spPr>
          <a:xfrm>
            <a:off x="7660609" y="3219102"/>
            <a:ext cx="4481181" cy="74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Forest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ntree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100 ~ 300</a:t>
            </a:r>
            <a:endParaRPr lang="ko-KR" altLang="en-US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7678706" y="4434925"/>
            <a:ext cx="4481181" cy="744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 :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iteration : 500 ~ 1000</a:t>
            </a:r>
            <a:endParaRPr lang="ko-KR" altLang="en-US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7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12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09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Elastic Net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작을수록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alpha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작을수록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Validation MSE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낮음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81F9FA-2053-E8F7-5B01-1CDEE8CC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9" y="2738312"/>
            <a:ext cx="7200000" cy="240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4043789" y="2798732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Elastic Net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94BC86-406E-2A02-2D2F-BF10E49C0FBF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F1E91-C088-3172-1942-093019B4B59D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F9E97D-FBD3-337B-5779-4DDE5FF1E4CC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947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13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09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Random Forest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ntree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클수록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mtry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클수록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Validation MSE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낮음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729862-C1EB-3B71-838F-F31A7DA5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6" y="2835989"/>
            <a:ext cx="760609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835989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Random Forest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80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14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4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XGBOOST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eta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클수록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max_depth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클수록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nrounds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클수록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Validation MSE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낮음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비교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D7C9A0-8AFF-CD8F-1E53-980515B0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08" y="2083572"/>
            <a:ext cx="7200000" cy="24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XGBOOST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621700-93AD-82EE-F4A6-5B6DA3D8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971" y="4225049"/>
            <a:ext cx="2842874" cy="198204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7D7EF5-B076-F976-460E-9E72E253AD4D}"/>
              </a:ext>
            </a:extLst>
          </p:cNvPr>
          <p:cNvCxnSpPr>
            <a:cxnSpLocks/>
          </p:cNvCxnSpPr>
          <p:nvPr/>
        </p:nvCxnSpPr>
        <p:spPr>
          <a:xfrm>
            <a:off x="821820" y="4471576"/>
            <a:ext cx="707758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09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Elastic Net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alpha = 1.0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 = 0.006309573</a:t>
            </a:r>
            <a:endParaRPr lang="ko-KR" altLang="en-US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최적 파라미터 선정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Elastic Net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D18951-1F36-4C32-6799-78264B02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4" y="2534436"/>
            <a:ext cx="754687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73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09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Random Forest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ntree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= 100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mtry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= 5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최적 파라미터 선정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Random Forest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4154F4-0D88-2991-B300-F1D3E215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58" y="2534436"/>
            <a:ext cx="33525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57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17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461001" y="3561860"/>
            <a:ext cx="4481181" cy="143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 XGBOOST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nrounds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= 1000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max_depth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= 6</a:t>
            </a: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eta = 0.1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하이퍼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파라미터 튜닝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최적 파라미터 선정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XGBOOST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58568B-B9CC-6059-CFDE-CF883FDB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58" y="2544353"/>
            <a:ext cx="33525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844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9A10CD3-9312-E6F5-A500-290CA745B78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9" y="2454272"/>
            <a:ext cx="69264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372101" y="2745763"/>
            <a:ext cx="4481181" cy="3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뚝섬유원지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31.03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자양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31.12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광진구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33.71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Elastic Net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B9EF67-D457-1C0C-9506-7274B613A9F5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27A06-28CD-37C0-A563-9EABED3FD569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최적 파라미터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6161E-9E12-7602-E97C-A85CC238569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Test_MSE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비교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BF099D-2518-59F6-F910-7A3EA1DA500F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E957A5-6FA0-DA25-A03E-05C63F78D8E7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192219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DCA5B-AA1A-263E-4B1F-0A9EB60C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622" y="366676"/>
            <a:ext cx="4713390" cy="5847857"/>
          </a:xfrm>
        </p:spPr>
        <p:txBody>
          <a:bodyPr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개요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진행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결과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추후 방향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39A16-8D0F-5FAE-9785-8B91CC3E37F7}"/>
              </a:ext>
            </a:extLst>
          </p:cNvPr>
          <p:cNvSpPr/>
          <p:nvPr/>
        </p:nvSpPr>
        <p:spPr>
          <a:xfrm>
            <a:off x="1224051" y="455453"/>
            <a:ext cx="1305017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나눔고딕 ExtraBold" panose="020D0904000000000000" pitchFamily="50" charset="-127"/>
                <a:cs typeface="Arial" panose="020B0604020202020204" pitchFamily="34" charset="0"/>
              </a:rPr>
              <a:t>INDEX</a:t>
            </a:r>
            <a:endParaRPr lang="ko-KR" altLang="en-US" sz="2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5D3F7A-EF7B-0FCB-9D25-CE0F8EBB3852}"/>
              </a:ext>
            </a:extLst>
          </p:cNvPr>
          <p:cNvCxnSpPr/>
          <p:nvPr/>
        </p:nvCxnSpPr>
        <p:spPr>
          <a:xfrm>
            <a:off x="3155684" y="615251"/>
            <a:ext cx="4947633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F589B01-AB27-E4A8-546F-720156281034}"/>
              </a:ext>
            </a:extLst>
          </p:cNvPr>
          <p:cNvSpPr txBox="1">
            <a:spLocks/>
          </p:cNvSpPr>
          <p:nvPr/>
        </p:nvSpPr>
        <p:spPr>
          <a:xfrm>
            <a:off x="4448775" y="366676"/>
            <a:ext cx="4183966" cy="584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B1C259B-CF2E-2F07-0C64-ED852F0579CB}"/>
              </a:ext>
            </a:extLst>
          </p:cNvPr>
          <p:cNvSpPr txBox="1">
            <a:spLocks/>
          </p:cNvSpPr>
          <p:nvPr/>
        </p:nvSpPr>
        <p:spPr>
          <a:xfrm>
            <a:off x="8316381" y="866592"/>
            <a:ext cx="2583920" cy="113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세부 주제 변경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모델 비교 예시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56BE34-3BF8-E9D0-7901-98C5C0B5B7A2}"/>
              </a:ext>
            </a:extLst>
          </p:cNvPr>
          <p:cNvSpPr txBox="1">
            <a:spLocks/>
          </p:cNvSpPr>
          <p:nvPr/>
        </p:nvSpPr>
        <p:spPr>
          <a:xfrm>
            <a:off x="8316381" y="2505366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추가 및 삭제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하이퍼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파라미터 튜닝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3D012B-0ED0-BE6F-E4C7-7A8F37141BD8}"/>
              </a:ext>
            </a:extLst>
          </p:cNvPr>
          <p:cNvSpPr txBox="1">
            <a:spLocks/>
          </p:cNvSpPr>
          <p:nvPr/>
        </p:nvSpPr>
        <p:spPr>
          <a:xfrm>
            <a:off x="8316381" y="4150726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결과 확인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7F81BA-8C8C-1BF9-EABB-E411248181B2}"/>
              </a:ext>
            </a:extLst>
          </p:cNvPr>
          <p:cNvSpPr txBox="1">
            <a:spLocks/>
          </p:cNvSpPr>
          <p:nvPr/>
        </p:nvSpPr>
        <p:spPr>
          <a:xfrm>
            <a:off x="8316381" y="5796087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위치 조정 및 확장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추가</a:t>
            </a: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이상치 처리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한계점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47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CC9AFFA-882D-78F9-8DA6-C4E48858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2" y="2420999"/>
            <a:ext cx="692579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AEB7B-1777-8F83-A755-4D11E28BE8C6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372101" y="2745763"/>
            <a:ext cx="4481181" cy="316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뚝섬유원지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9.12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자양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8.60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광진구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9.13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최적 파라미터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Test_MSE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비교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Random Forest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E5171-E924-73E3-B83F-B4B8E276CBC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DFACD5-F340-473E-6F9C-278966D3B10F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2248E8-722B-CC3C-56A0-E14D61A41F46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58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C2A0C31-2F73-0D06-B912-7882FC00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0" y="2394955"/>
            <a:ext cx="711997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21</a:t>
              </a:r>
              <a:endPara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2F921-2C0D-0E21-0E24-3DD141719C72}"/>
              </a:ext>
            </a:extLst>
          </p:cNvPr>
          <p:cNvSpPr txBox="1"/>
          <p:nvPr/>
        </p:nvSpPr>
        <p:spPr>
          <a:xfrm>
            <a:off x="9656407" y="204590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내용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CF38F-241F-7423-8383-F7B06AF07937}"/>
              </a:ext>
            </a:extLst>
          </p:cNvPr>
          <p:cNvSpPr/>
          <p:nvPr/>
        </p:nvSpPr>
        <p:spPr>
          <a:xfrm>
            <a:off x="8275038" y="2400942"/>
            <a:ext cx="3288518" cy="3733494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6B358-E674-FE75-EA43-E9E49BC0237C}"/>
              </a:ext>
            </a:extLst>
          </p:cNvPr>
          <p:cNvSpPr txBox="1"/>
          <p:nvPr/>
        </p:nvSpPr>
        <p:spPr>
          <a:xfrm>
            <a:off x="8372101" y="2745763"/>
            <a:ext cx="4481181" cy="316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뚝섬유원지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18.39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자양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18.01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∙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광진구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Median(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test_mse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= 22.32</a:t>
            </a:r>
          </a:p>
          <a:p>
            <a:pPr algn="just">
              <a:lnSpc>
                <a:spcPct val="150000"/>
              </a:lnSpc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3539666" y="2225678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XGBOOST</a:t>
            </a:r>
            <a:endParaRPr lang="ko-KR" altLang="en-US" sz="16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1B0D9E-32CB-5064-3021-A2B7054A179D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1E54C5-50F6-C358-4D48-D9601F695198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최적 파라미터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A4DEFB-ECAE-B0C4-B007-679B5159BC5F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Test_MSE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비교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DBFB5FB-2863-C54A-CF24-2624FD55863D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E94F37-73AF-C0D6-3EB3-7A1857CA0393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279839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F8E61BA9-7375-A3BB-B399-1559E25A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95" y="2517730"/>
            <a:ext cx="360841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BEA0D44-CADE-5B08-A9BB-1C0E7AE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43" y="2541469"/>
            <a:ext cx="360841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AEB7B-1777-8F83-A755-4D11E28BE8C6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최적 파라미터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대여소별 시각화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1734617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뚝섬유원지 대여소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DFDFAC-A017-04D2-86E4-6DFD1D47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" y="2508730"/>
            <a:ext cx="340904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EA5B0D7-F809-7021-3808-E303ADFA585D}"/>
              </a:ext>
            </a:extLst>
          </p:cNvPr>
          <p:cNvCxnSpPr>
            <a:cxnSpLocks/>
          </p:cNvCxnSpPr>
          <p:nvPr/>
        </p:nvCxnSpPr>
        <p:spPr>
          <a:xfrm flipV="1">
            <a:off x="4325253" y="2033922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E7BCB8-B733-9F34-B6FA-A39B4EDBC8DA}"/>
              </a:ext>
            </a:extLst>
          </p:cNvPr>
          <p:cNvCxnSpPr>
            <a:cxnSpLocks/>
          </p:cNvCxnSpPr>
          <p:nvPr/>
        </p:nvCxnSpPr>
        <p:spPr>
          <a:xfrm flipV="1">
            <a:off x="8084453" y="2033922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B538EA-909E-E325-F713-C5C5A48DCEF6}"/>
              </a:ext>
            </a:extLst>
          </p:cNvPr>
          <p:cNvSpPr txBox="1"/>
          <p:nvPr/>
        </p:nvSpPr>
        <p:spPr>
          <a:xfrm>
            <a:off x="5261611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자양</a:t>
            </a:r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동 전체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2F4BB4-2FD8-E9CE-E02E-DEB672B391AE}"/>
              </a:ext>
            </a:extLst>
          </p:cNvPr>
          <p:cNvSpPr txBox="1"/>
          <p:nvPr/>
        </p:nvSpPr>
        <p:spPr>
          <a:xfrm>
            <a:off x="9094402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광진구 전체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98D94-5A3D-02DA-ECE4-1B1E3F72C970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7A6847-6592-7D64-A3A5-902C76EF80FE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431380-8AA5-3700-1ECC-DC0202AF9443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22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21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>
            <a:extLst>
              <a:ext uri="{FF2B5EF4-FFF2-40B4-BE49-F238E27FC236}">
                <a16:creationId xmlns:a16="http://schemas.microsoft.com/office/drawing/2014/main" id="{F8E61BA9-7375-A3BB-B399-1559E25A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95" y="2517730"/>
            <a:ext cx="360841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BEA0D44-CADE-5B08-A9BB-1C0E7AE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43" y="2541469"/>
            <a:ext cx="360841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23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940BDF9-70F2-B5D0-C7F3-EA7C1EA13EFF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CC95ED-9F0D-E622-59BB-8A171D96BD43}"/>
              </a:ext>
            </a:extLst>
          </p:cNvPr>
          <p:cNvGrpSpPr/>
          <p:nvPr/>
        </p:nvGrpSpPr>
        <p:grpSpPr>
          <a:xfrm>
            <a:off x="4230860" y="1449121"/>
            <a:ext cx="4553402" cy="338554"/>
            <a:chOff x="3950563" y="5715718"/>
            <a:chExt cx="3841271" cy="3262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ADE8A9-A4A0-D9F8-A9F4-A5BA1C595A13}"/>
                </a:ext>
              </a:extLst>
            </p:cNvPr>
            <p:cNvSpPr txBox="1"/>
            <p:nvPr/>
          </p:nvSpPr>
          <p:spPr>
            <a:xfrm>
              <a:off x="3950563" y="5715718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결과 확인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04414-F4B8-440B-20F2-E1E01350741E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/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데이터별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MSE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비교 결과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E17D7C-1527-85E1-D778-A8C3C84C5697}"/>
              </a:ext>
            </a:extLst>
          </p:cNvPr>
          <p:cNvSpPr txBox="1"/>
          <p:nvPr/>
        </p:nvSpPr>
        <p:spPr>
          <a:xfrm>
            <a:off x="1734617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뚝섬유원지 대여소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DFDFAC-A017-04D2-86E4-6DFD1D47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" y="2508730"/>
            <a:ext cx="340904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EA5B0D7-F809-7021-3808-E303ADFA585D}"/>
              </a:ext>
            </a:extLst>
          </p:cNvPr>
          <p:cNvCxnSpPr>
            <a:cxnSpLocks/>
          </p:cNvCxnSpPr>
          <p:nvPr/>
        </p:nvCxnSpPr>
        <p:spPr>
          <a:xfrm flipV="1">
            <a:off x="4325253" y="2033922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E7BCB8-B733-9F34-B6FA-A39B4EDBC8DA}"/>
              </a:ext>
            </a:extLst>
          </p:cNvPr>
          <p:cNvCxnSpPr>
            <a:cxnSpLocks/>
          </p:cNvCxnSpPr>
          <p:nvPr/>
        </p:nvCxnSpPr>
        <p:spPr>
          <a:xfrm flipV="1">
            <a:off x="8084453" y="2033922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B538EA-909E-E325-F713-C5C5A48DCEF6}"/>
              </a:ext>
            </a:extLst>
          </p:cNvPr>
          <p:cNvSpPr txBox="1"/>
          <p:nvPr/>
        </p:nvSpPr>
        <p:spPr>
          <a:xfrm>
            <a:off x="5261611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자양</a:t>
            </a:r>
            <a:r>
              <a:rPr lang="en-US" altLang="ko-KR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3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동 전체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2F4BB4-2FD8-E9CE-E02E-DEB672B391AE}"/>
              </a:ext>
            </a:extLst>
          </p:cNvPr>
          <p:cNvSpPr txBox="1"/>
          <p:nvPr/>
        </p:nvSpPr>
        <p:spPr>
          <a:xfrm>
            <a:off x="9094402" y="2202915"/>
            <a:ext cx="188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광진구 전체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76E95B-7B4C-8235-47C5-11C007A1DD39}"/>
              </a:ext>
            </a:extLst>
          </p:cNvPr>
          <p:cNvSpPr/>
          <p:nvPr/>
        </p:nvSpPr>
        <p:spPr>
          <a:xfrm>
            <a:off x="5761409" y="4570675"/>
            <a:ext cx="1016235" cy="122210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9580D-C349-A815-7D76-70402D893817}"/>
              </a:ext>
            </a:extLst>
          </p:cNvPr>
          <p:cNvSpPr txBox="1"/>
          <p:nvPr/>
        </p:nvSpPr>
        <p:spPr>
          <a:xfrm>
            <a:off x="5761409" y="3472391"/>
            <a:ext cx="3408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동 데이터를 </a:t>
            </a:r>
            <a:r>
              <a:rPr lang="ko-KR" altLang="en-US" sz="2000" dirty="0" err="1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기반으로한</a:t>
            </a:r>
            <a:r>
              <a:rPr lang="ko-KR" altLang="en-US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endParaRPr lang="en-US" altLang="ko-KR" sz="20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r>
              <a:rPr lang="en-US" altLang="ko-KR" sz="2000" dirty="0" err="1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RandomForest</a:t>
            </a:r>
            <a:r>
              <a:rPr lang="en-US" altLang="ko-KR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en-US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모델의 </a:t>
            </a:r>
            <a:endParaRPr lang="en-US" altLang="ko-KR" sz="2000" dirty="0">
              <a:solidFill>
                <a:srgbClr val="425563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r>
              <a:rPr lang="en-US" altLang="ko-KR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MSE</a:t>
            </a:r>
            <a:r>
              <a:rPr lang="ko-KR" altLang="en-US" sz="2000" dirty="0">
                <a:solidFill>
                  <a:srgbClr val="425563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가 가장 낮음</a:t>
            </a:r>
          </a:p>
        </p:txBody>
      </p:sp>
    </p:spTree>
    <p:extLst>
      <p:ext uri="{BB962C8B-B14F-4D97-AF65-F5344CB8AC3E}">
        <p14:creationId xmlns:p14="http://schemas.microsoft.com/office/powerpoint/2010/main" val="2147019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whit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방향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58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1" cy="343424"/>
            <a:chOff x="381740" y="6368662"/>
            <a:chExt cx="11515061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44301" y="6368662"/>
              <a:ext cx="352500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white"/>
                  </a:solidFill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25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3BFAE7-1125-EF17-F98B-281BFE95F79B}"/>
              </a:ext>
            </a:extLst>
          </p:cNvPr>
          <p:cNvGrpSpPr/>
          <p:nvPr/>
        </p:nvGrpSpPr>
        <p:grpSpPr>
          <a:xfrm>
            <a:off x="4730075" y="1477436"/>
            <a:ext cx="2902728" cy="338554"/>
            <a:chOff x="3950563" y="5715718"/>
            <a:chExt cx="2902727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3B288-A7AA-A74B-5276-8366DE954258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위치 조정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6047A4-F1F8-81D9-5B27-9AB30466D4BA}"/>
                </a:ext>
              </a:extLst>
            </p:cNvPr>
            <p:cNvSpPr txBox="1"/>
            <p:nvPr/>
          </p:nvSpPr>
          <p:spPr>
            <a:xfrm>
              <a:off x="5151254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자양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3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동 → 화양동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282155-3101-A659-D8AC-A544E957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04" y="1646713"/>
            <a:ext cx="2965462" cy="43760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B7F3E-4625-4FB1-9EB5-A2253CBC2E76}"/>
              </a:ext>
            </a:extLst>
          </p:cNvPr>
          <p:cNvSpPr/>
          <p:nvPr/>
        </p:nvSpPr>
        <p:spPr>
          <a:xfrm rot="1189378">
            <a:off x="2366512" y="3750698"/>
            <a:ext cx="1181040" cy="206604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76DDDC-C656-BA79-A324-8B9674BC9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534" y="1646712"/>
            <a:ext cx="2965462" cy="437609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3B46CF-87BB-6701-00E6-6B7D115DB722}"/>
              </a:ext>
            </a:extLst>
          </p:cNvPr>
          <p:cNvCxnSpPr>
            <a:cxnSpLocks/>
          </p:cNvCxnSpPr>
          <p:nvPr/>
        </p:nvCxnSpPr>
        <p:spPr>
          <a:xfrm flipH="1">
            <a:off x="9106678" y="2090057"/>
            <a:ext cx="494522" cy="111967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C2F13F2-62A3-835F-6C5B-43B96605FDDC}"/>
              </a:ext>
            </a:extLst>
          </p:cNvPr>
          <p:cNvCxnSpPr/>
          <p:nvPr/>
        </p:nvCxnSpPr>
        <p:spPr>
          <a:xfrm>
            <a:off x="9106678" y="3209731"/>
            <a:ext cx="2117318" cy="821093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E71A6F-39F5-3AE8-5722-36D8C76BC01C}"/>
              </a:ext>
            </a:extLst>
          </p:cNvPr>
          <p:cNvCxnSpPr/>
          <p:nvPr/>
        </p:nvCxnSpPr>
        <p:spPr>
          <a:xfrm flipV="1">
            <a:off x="11223996" y="2610780"/>
            <a:ext cx="0" cy="1420044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B7086B0-E64C-E6C5-48C5-3CAD52A3F889}"/>
              </a:ext>
            </a:extLst>
          </p:cNvPr>
          <p:cNvCxnSpPr/>
          <p:nvPr/>
        </p:nvCxnSpPr>
        <p:spPr>
          <a:xfrm>
            <a:off x="9601200" y="2090057"/>
            <a:ext cx="923731" cy="12129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107FE4E-B556-0E2D-7895-8740ED5341AC}"/>
              </a:ext>
            </a:extLst>
          </p:cNvPr>
          <p:cNvCxnSpPr/>
          <p:nvPr/>
        </p:nvCxnSpPr>
        <p:spPr>
          <a:xfrm>
            <a:off x="10524931" y="2211355"/>
            <a:ext cx="699065" cy="399425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F74F6C1-54B9-4D04-391A-40C3C54191B6}"/>
              </a:ext>
            </a:extLst>
          </p:cNvPr>
          <p:cNvSpPr/>
          <p:nvPr/>
        </p:nvSpPr>
        <p:spPr>
          <a:xfrm>
            <a:off x="5743104" y="3381442"/>
            <a:ext cx="792332" cy="821093"/>
          </a:xfrm>
          <a:prstGeom prst="rightArrow">
            <a:avLst/>
          </a:prstGeom>
          <a:solidFill>
            <a:srgbClr val="425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B49BB-0BC8-5D46-268C-B069C34F659D}"/>
              </a:ext>
            </a:extLst>
          </p:cNvPr>
          <p:cNvSpPr txBox="1"/>
          <p:nvPr/>
        </p:nvSpPr>
        <p:spPr>
          <a:xfrm>
            <a:off x="5016652" y="4433740"/>
            <a:ext cx="2246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친숙한 장소로 변경</a:t>
            </a:r>
          </a:p>
        </p:txBody>
      </p:sp>
    </p:spTree>
    <p:extLst>
      <p:ext uri="{BB962C8B-B14F-4D97-AF65-F5344CB8AC3E}">
        <p14:creationId xmlns:p14="http://schemas.microsoft.com/office/powerpoint/2010/main" val="196738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4579308" y="1470949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0D36440-EFC3-9FBF-77A2-06E2D271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20978C4-A332-E818-A378-5CCCDABD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76794" y="-36305"/>
            <a:ext cx="1999661" cy="19996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E4E3F2B-A56A-AA3D-A4E0-BF3F3BEE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42698" y="4569173"/>
            <a:ext cx="1999661" cy="200575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021BD14-A557-9EDE-7607-C07C30A33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96629" y="2531095"/>
            <a:ext cx="2005758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6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5394317" y="1515490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0D36440-EFC3-9FBF-77A2-06E2D271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9541" y="-348491"/>
            <a:ext cx="13431080" cy="75549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20978C4-A332-E818-A378-5CCCDABD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32991" y="0"/>
            <a:ext cx="1999661" cy="19996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E4E3F2B-A56A-AA3D-A4E0-BF3F3BEE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6240" y="2533419"/>
            <a:ext cx="1999661" cy="200575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A6961E7-4685-9FF9-8951-F398D165409E}"/>
              </a:ext>
            </a:extLst>
          </p:cNvPr>
          <p:cNvSpPr>
            <a:spLocks/>
          </p:cNvSpPr>
          <p:nvPr/>
        </p:nvSpPr>
        <p:spPr>
          <a:xfrm>
            <a:off x="-2819400" y="-1627766"/>
            <a:ext cx="2001600" cy="2001600"/>
          </a:xfrm>
          <a:prstGeom prst="ellipse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BFCA9-1479-6A0B-23F1-586316AB3CAD}"/>
              </a:ext>
            </a:extLst>
          </p:cNvPr>
          <p:cNvSpPr txBox="1"/>
          <p:nvPr/>
        </p:nvSpPr>
        <p:spPr>
          <a:xfrm>
            <a:off x="-2654470" y="-829654"/>
            <a:ext cx="183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학생회관 대여소</a:t>
            </a:r>
            <a:endParaRPr lang="ko-KR" altLang="en-US" dirty="0">
              <a:solidFill>
                <a:schemeClr val="bg1"/>
              </a:solidFill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B6A7A1-909D-47CE-BE79-3C1C5B545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690" y="2083630"/>
            <a:ext cx="2005758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69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5394317" y="1515490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0D36440-EFC3-9FBF-77A2-06E2D271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41779" y="-698500"/>
            <a:ext cx="14675556" cy="825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20978C4-A332-E818-A378-5CCCDABD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9230" y="69224"/>
            <a:ext cx="1999661" cy="1999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8FD599-3C74-85EF-EEE4-007647508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234" y="2820550"/>
            <a:ext cx="779971" cy="7776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E4E3F2B-A56A-AA3D-A4E0-BF3F3BEE6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6160" y="1965037"/>
            <a:ext cx="2481060" cy="24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5394317" y="1515490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0D36440-EFC3-9FBF-77A2-06E2D271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20902" y="-1193007"/>
            <a:ext cx="16433802" cy="92440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5953AF-6EAF-D3CB-36A2-866A84D95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234" y="2820550"/>
            <a:ext cx="779971" cy="7776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E4E3F2B-A56A-AA3D-A4E0-BF3F3BEE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770" y="2486013"/>
            <a:ext cx="1405140" cy="140942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20978C4-A332-E818-A378-5CCCDABD6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802" y="1476873"/>
            <a:ext cx="3514320" cy="35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8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56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661070" y="6514576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661070" y="1353288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1101150" y="2074343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4858638" y="1616863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분석 진행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 데이터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B0D36440-EFC3-9FBF-77A2-06E2D271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20978C4-A332-E818-A378-5CCCDABD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027" y="2281887"/>
            <a:ext cx="1999661" cy="19996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E4E3F2B-A56A-AA3D-A4E0-BF3F3BEE6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308" y="2278838"/>
            <a:ext cx="1999661" cy="20057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D3286E-8518-9E43-1E08-442254439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040" y="2304308"/>
            <a:ext cx="2005758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31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B00E6-5950-6F49-16C9-150886588EAB}"/>
              </a:ext>
            </a:extLst>
          </p:cNvPr>
          <p:cNvSpPr txBox="1"/>
          <p:nvPr/>
        </p:nvSpPr>
        <p:spPr>
          <a:xfrm>
            <a:off x="2160297" y="1478046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추가 및 이상치 처리</a:t>
            </a:r>
            <a:endParaRPr lang="ko-KR" altLang="en-US" sz="1200" dirty="0">
              <a:solidFill>
                <a:srgbClr val="42556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E4E0AF-9B81-F9F5-C858-6172D746E913}"/>
              </a:ext>
            </a:extLst>
          </p:cNvPr>
          <p:cNvSpPr/>
          <p:nvPr/>
        </p:nvSpPr>
        <p:spPr>
          <a:xfrm>
            <a:off x="977900" y="1839095"/>
            <a:ext cx="3911600" cy="4186143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2F1F4-A5BE-FD53-1E7E-BAE94BA40269}"/>
              </a:ext>
            </a:extLst>
          </p:cNvPr>
          <p:cNvSpPr txBox="1"/>
          <p:nvPr/>
        </p:nvSpPr>
        <p:spPr>
          <a:xfrm>
            <a:off x="8945559" y="1468504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한계점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F1D46D-3C2F-268A-9DCE-2C20E67BF790}"/>
              </a:ext>
            </a:extLst>
          </p:cNvPr>
          <p:cNvSpPr/>
          <p:nvPr/>
        </p:nvSpPr>
        <p:spPr>
          <a:xfrm>
            <a:off x="7302502" y="1839095"/>
            <a:ext cx="3911600" cy="4186143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7C48FF5A-D5C7-7511-0A7C-C0C7D4EAC5B8}"/>
              </a:ext>
            </a:extLst>
          </p:cNvPr>
          <p:cNvSpPr txBox="1">
            <a:spLocks/>
          </p:cNvSpPr>
          <p:nvPr/>
        </p:nvSpPr>
        <p:spPr>
          <a:xfrm>
            <a:off x="7474557" y="3298707"/>
            <a:ext cx="3567489" cy="3353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제한으로 서울시 모든 대여소에 </a:t>
            </a:r>
            <a:endParaRPr lang="en-US" altLang="ko-KR" sz="16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대한 데이터 분석 및 모델링 포기</a:t>
            </a:r>
            <a:endParaRPr lang="en-US" altLang="ko-KR" sz="16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광진구</a:t>
            </a:r>
            <a:r>
              <a: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화양동</a:t>
            </a:r>
            <a:r>
              <a: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대여소 비교로 대체</a:t>
            </a:r>
            <a:endParaRPr lang="en-US" altLang="ko-KR" sz="16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4591CF-72CD-F864-CB9F-7A3B5C20450F}"/>
              </a:ext>
            </a:extLst>
          </p:cNvPr>
          <p:cNvGrpSpPr/>
          <p:nvPr/>
        </p:nvGrpSpPr>
        <p:grpSpPr>
          <a:xfrm>
            <a:off x="1219201" y="2175262"/>
            <a:ext cx="3567489" cy="1818214"/>
            <a:chOff x="1219200" y="2395680"/>
            <a:chExt cx="3567489" cy="1818214"/>
          </a:xfrm>
        </p:grpSpPr>
        <p:sp>
          <p:nvSpPr>
            <p:cNvPr id="25" name="내용 개체 틀 2">
              <a:extLst>
                <a:ext uri="{FF2B5EF4-FFF2-40B4-BE49-F238E27FC236}">
                  <a16:creationId xmlns:a16="http://schemas.microsoft.com/office/drawing/2014/main" id="{70549563-E009-CFAB-029B-65F49B4E92D9}"/>
                </a:ext>
              </a:extLst>
            </p:cNvPr>
            <p:cNvSpPr txBox="1">
              <a:spLocks/>
            </p:cNvSpPr>
            <p:nvPr/>
          </p:nvSpPr>
          <p:spPr>
            <a:xfrm>
              <a:off x="1219200" y="2741308"/>
              <a:ext cx="3567489" cy="14725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• 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기존 변수를 이용하여 요일</a:t>
              </a: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주말 여부</a:t>
              </a: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교호작용 등 변수 추가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" name="내용 개체 틀 2">
              <a:extLst>
                <a:ext uri="{FF2B5EF4-FFF2-40B4-BE49-F238E27FC236}">
                  <a16:creationId xmlns:a16="http://schemas.microsoft.com/office/drawing/2014/main" id="{2B92DDDA-A9DD-EF8E-64C0-9A492D4F2463}"/>
                </a:ext>
              </a:extLst>
            </p:cNvPr>
            <p:cNvSpPr txBox="1">
              <a:spLocks/>
            </p:cNvSpPr>
            <p:nvPr/>
          </p:nvSpPr>
          <p:spPr>
            <a:xfrm>
              <a:off x="1219200" y="2395680"/>
              <a:ext cx="3567489" cy="3456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변수 추가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3027F-05B7-3608-C0F7-0BFA836845C8}"/>
              </a:ext>
            </a:extLst>
          </p:cNvPr>
          <p:cNvGrpSpPr/>
          <p:nvPr/>
        </p:nvGrpSpPr>
        <p:grpSpPr>
          <a:xfrm>
            <a:off x="1219200" y="3993476"/>
            <a:ext cx="3567489" cy="1818214"/>
            <a:chOff x="1219200" y="2395680"/>
            <a:chExt cx="3567489" cy="1818214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E4DE8222-AAF3-AC5D-7DEF-F6F8DB2E0E80}"/>
                </a:ext>
              </a:extLst>
            </p:cNvPr>
            <p:cNvSpPr txBox="1">
              <a:spLocks/>
            </p:cNvSpPr>
            <p:nvPr/>
          </p:nvSpPr>
          <p:spPr>
            <a:xfrm>
              <a:off x="1219200" y="2741308"/>
              <a:ext cx="3567489" cy="14725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•  9999, 9998, 9985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등 정비센터에서  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  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대여 </a:t>
              </a: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반납한 정보 포함 여부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•  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이용 시간이 </a:t>
              </a:r>
              <a:r>
                <a:rPr lang="en-US" altLang="ko-KR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0</a:t>
              </a: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분인 자료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indent="0">
                <a:lnSpc>
                  <a:spcPct val="100000"/>
                </a:lnSpc>
                <a:buNone/>
              </a:pP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FF28CAEF-69F8-E0BB-88B2-A7D348A9B054}"/>
                </a:ext>
              </a:extLst>
            </p:cNvPr>
            <p:cNvSpPr txBox="1">
              <a:spLocks/>
            </p:cNvSpPr>
            <p:nvPr/>
          </p:nvSpPr>
          <p:spPr>
            <a:xfrm>
              <a:off x="1219200" y="2395680"/>
              <a:ext cx="3567489" cy="34562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ko-KR" altLang="en-US" sz="1600" dirty="0">
                  <a:solidFill>
                    <a:srgbClr val="42556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이상치 처리</a:t>
              </a:r>
              <a:endParaRPr lang="en-US" altLang="ko-KR" sz="16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3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A2E8F5-DB01-3104-BF69-47A5224D8B44}"/>
              </a:ext>
            </a:extLst>
          </p:cNvPr>
          <p:cNvSpPr txBox="1"/>
          <p:nvPr/>
        </p:nvSpPr>
        <p:spPr>
          <a:xfrm>
            <a:off x="584526" y="2388589"/>
            <a:ext cx="10973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Q &amp; A</a:t>
            </a:r>
            <a:endParaRPr lang="ko-KR" altLang="en-US" sz="8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CBB93D-95CF-45E5-8D02-4E578CB1BDF4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6E0E99D-2609-9C0E-2743-E9E77353FBED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EC26E0A-092A-6B61-6C04-855A2CA0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7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INFO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AA4A8-0C74-6CDC-36C3-0E43B949BD35}"/>
              </a:ext>
            </a:extLst>
          </p:cNvPr>
          <p:cNvSpPr txBox="1"/>
          <p:nvPr/>
        </p:nvSpPr>
        <p:spPr>
          <a:xfrm>
            <a:off x="624825" y="2858447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공유자전거의 장단점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E351F-FBC4-591F-CCE0-9C8D741FDB09}"/>
              </a:ext>
            </a:extLst>
          </p:cNvPr>
          <p:cNvSpPr txBox="1"/>
          <p:nvPr/>
        </p:nvSpPr>
        <p:spPr>
          <a:xfrm>
            <a:off x="2571070" y="3543003"/>
            <a:ext cx="3972017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교통혼잡 감소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대중교통 부족해소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(ex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출근길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환경오염 감소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C8A735-66CC-EB96-1527-D349B50F187A}"/>
              </a:ext>
            </a:extLst>
          </p:cNvPr>
          <p:cNvSpPr/>
          <p:nvPr/>
        </p:nvSpPr>
        <p:spPr>
          <a:xfrm>
            <a:off x="624825" y="3288790"/>
            <a:ext cx="6131082" cy="1864288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60703-9B68-B94A-8DB5-95BFCCC6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69" y="2694034"/>
            <a:ext cx="4329963" cy="2911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6E2E1-104B-CA2F-0F31-AE06A6CD9AA1}"/>
              </a:ext>
            </a:extLst>
          </p:cNvPr>
          <p:cNvSpPr txBox="1"/>
          <p:nvPr/>
        </p:nvSpPr>
        <p:spPr>
          <a:xfrm>
            <a:off x="2571070" y="4134616"/>
            <a:ext cx="3972017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사업자의 수익 악화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수요가 급증할 때 이용할 수 없을 가능성이 높음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 되지 못한 자전거들의 도시 미관 저해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1F60A-98A3-0FAC-C28B-779CC42D01F9}"/>
              </a:ext>
            </a:extLst>
          </p:cNvPr>
          <p:cNvSpPr txBox="1"/>
          <p:nvPr/>
        </p:nvSpPr>
        <p:spPr>
          <a:xfrm>
            <a:off x="1024203" y="3555663"/>
            <a:ext cx="1147490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장점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970AF-E7E3-87C7-D82D-A4B5439FB5B0}"/>
              </a:ext>
            </a:extLst>
          </p:cNvPr>
          <p:cNvSpPr txBox="1"/>
          <p:nvPr/>
        </p:nvSpPr>
        <p:spPr>
          <a:xfrm>
            <a:off x="1024203" y="4411615"/>
            <a:ext cx="1147490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945FED-D89D-D4EA-DB1C-B18066AAC318}"/>
              </a:ext>
            </a:extLst>
          </p:cNvPr>
          <p:cNvGrpSpPr/>
          <p:nvPr/>
        </p:nvGrpSpPr>
        <p:grpSpPr>
          <a:xfrm>
            <a:off x="4687906" y="1477437"/>
            <a:ext cx="2902728" cy="338554"/>
            <a:chOff x="3950563" y="5715718"/>
            <a:chExt cx="2902728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C68033-4348-F979-5E1F-C3F479B4F7E1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수립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331D18-7B62-0679-5263-CA1F1061C081}"/>
                </a:ext>
              </a:extLst>
            </p:cNvPr>
            <p:cNvSpPr txBox="1"/>
            <p:nvPr/>
          </p:nvSpPr>
          <p:spPr>
            <a:xfrm>
              <a:off x="5151255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공유 자전거의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35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, 야외, 주차된, 라인이(가) 표시된 사진&#10;&#10;자동 생성된 설명">
            <a:extLst>
              <a:ext uri="{FF2B5EF4-FFF2-40B4-BE49-F238E27FC236}">
                <a16:creationId xmlns:a16="http://schemas.microsoft.com/office/drawing/2014/main" id="{1D12E836-9B63-2DD2-DF20-DEC7AA45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2" r="14670" b="3719"/>
          <a:stretch/>
        </p:blipFill>
        <p:spPr>
          <a:xfrm>
            <a:off x="5951096" y="1161288"/>
            <a:ext cx="6240904" cy="4936836"/>
          </a:xfrm>
          <a:prstGeom prst="rect">
            <a:avLst/>
          </a:prstGeom>
          <a:effectLst>
            <a:softEdge rad="11811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740455-8F41-18D1-F679-51C61054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09" y="3140363"/>
            <a:ext cx="1854869" cy="383055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분석목표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C77751-9A5F-01A4-BF98-90D582B2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10" y="3946490"/>
            <a:ext cx="4394869" cy="1198165"/>
          </a:xfrm>
        </p:spPr>
        <p:txBody>
          <a:bodyPr anchor="t">
            <a:norm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생활 변수에 따른 </a:t>
            </a:r>
            <a:r>
              <a:rPr lang="ko-KR" altLang="en-US" sz="17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대여</a:t>
            </a:r>
            <a:r>
              <a:rPr lang="en-US" altLang="ko-KR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7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반납량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예측</a:t>
            </a:r>
            <a:endParaRPr lang="en-US" altLang="ko-KR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 데이터를 활용한 효율적인 재배치를 통해 소비자 수요 충족 및 관리 효율성 향상</a:t>
            </a:r>
            <a:endParaRPr lang="en-US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7684A-0C2C-0A0D-271E-86A0E2E691F9}"/>
              </a:ext>
            </a:extLst>
          </p:cNvPr>
          <p:cNvSpPr txBox="1">
            <a:spLocks/>
          </p:cNvSpPr>
          <p:nvPr/>
        </p:nvSpPr>
        <p:spPr>
          <a:xfrm>
            <a:off x="1141510" y="2003528"/>
            <a:ext cx="4394869" cy="713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소개 </a:t>
            </a:r>
            <a:r>
              <a:rPr lang="en-US" altLang="ko-KR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목표</a:t>
            </a:r>
          </a:p>
        </p:txBody>
      </p:sp>
    </p:spTree>
    <p:extLst>
      <p:ext uri="{BB962C8B-B14F-4D97-AF65-F5344CB8AC3E}">
        <p14:creationId xmlns:p14="http://schemas.microsoft.com/office/powerpoint/2010/main" val="294115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제주도풍경] 새벽하늘 : 네이버 블로그">
            <a:extLst>
              <a:ext uri="{FF2B5EF4-FFF2-40B4-BE49-F238E27FC236}">
                <a16:creationId xmlns:a16="http://schemas.microsoft.com/office/drawing/2014/main" id="{207D1A51-FB2B-855B-BC42-B0BBAD3C4B9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9" y="2029265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나른한 오후, 햇살과 함께한성수동 나들이">
            <a:extLst>
              <a:ext uri="{FF2B5EF4-FFF2-40B4-BE49-F238E27FC236}">
                <a16:creationId xmlns:a16="http://schemas.microsoft.com/office/drawing/2014/main" id="{9D637D04-DBB8-14A0-FD48-BDAE619C7A0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40" y="2029266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D11BD6-A62F-84A6-ED1F-5BEC47F32A2F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691CC5-B3FA-F103-4109-43021B7BCF66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834126-BD7A-0397-E911-9FB5E66646BD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571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8" name="Picture 4" descr="Free Clouds Sky photo and picture">
            <a:extLst>
              <a:ext uri="{FF2B5EF4-FFF2-40B4-BE49-F238E27FC236}">
                <a16:creationId xmlns:a16="http://schemas.microsoft.com/office/drawing/2014/main" id="{AE890702-50E0-7BFA-E8AA-E770757957C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9" y="2021297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Free Rain Raindrops photo and picture">
            <a:extLst>
              <a:ext uri="{FF2B5EF4-FFF2-40B4-BE49-F238E27FC236}">
                <a16:creationId xmlns:a16="http://schemas.microsoft.com/office/drawing/2014/main" id="{1DFF7EDB-3F9D-FCDF-9176-5E0ADEF4009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41" y="2021297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D0D753-D772-CCFB-E945-73CE2D914C0F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0AD0E-166B-B5C5-247A-C809DD3CEEAD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CADE58-1D8E-8B64-4280-DFFB77979614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날씨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81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10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0700B-E779-5F5F-6DD5-2AEF3BDCF3DD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73C7FB-7EF9-DB6C-2625-B635E97D5EF0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9CE91-95D2-3B7C-CF90-5F2AECB9F120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생활인구 </a:t>
              </a:r>
            </a:p>
          </p:txBody>
        </p:sp>
      </p:grpSp>
      <p:pic>
        <p:nvPicPr>
          <p:cNvPr id="17" name="Picture 4" descr="Free New York America photo and picture">
            <a:extLst>
              <a:ext uri="{FF2B5EF4-FFF2-40B4-BE49-F238E27FC236}">
                <a16:creationId xmlns:a16="http://schemas.microsoft.com/office/drawing/2014/main" id="{6A2DE6CE-1675-8A7A-B019-38F2A81F191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9" y="2005291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Times Square New York photo and picture">
            <a:extLst>
              <a:ext uri="{FF2B5EF4-FFF2-40B4-BE49-F238E27FC236}">
                <a16:creationId xmlns:a16="http://schemas.microsoft.com/office/drawing/2014/main" id="{BF3A1E14-874A-C29D-7BDE-668D19DEC70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8" y="2013882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68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11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AF67E9-55B6-D133-DA2D-8AAC953F5A65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5C6A03-DB14-86BE-5E8C-82E6A5A5AD95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F5EE47-0670-9D95-7D68-DF34A8557B52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문화행사 </a:t>
              </a: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E4BE36FB-B848-D201-C72B-C70B75B6B8D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4359" y="2026462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ee Victory Day Sevastopol photo and picture">
            <a:extLst>
              <a:ext uri="{FF2B5EF4-FFF2-40B4-BE49-F238E27FC236}">
                <a16:creationId xmlns:a16="http://schemas.microsoft.com/office/drawing/2014/main" id="{6845909C-E65A-3D41-D807-B063FD3273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8" y="2023610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95A2A5-6720-9759-6E78-5B9AE89AC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4713425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9241348D-5301-B691-C9B0-E0C44B6245D7}"/>
              </a:ext>
            </a:extLst>
          </p:cNvPr>
          <p:cNvSpPr/>
          <p:nvPr/>
        </p:nvSpPr>
        <p:spPr>
          <a:xfrm>
            <a:off x="6654407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3F1FA-6659-619A-E8F6-3F1A886A4877}"/>
              </a:ext>
            </a:extLst>
          </p:cNvPr>
          <p:cNvSpPr txBox="1"/>
          <p:nvPr/>
        </p:nvSpPr>
        <p:spPr>
          <a:xfrm>
            <a:off x="3984081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372858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12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F7556-70BC-9546-8B90-BF64EDA8F14C}"/>
              </a:ext>
            </a:extLst>
          </p:cNvPr>
          <p:cNvSpPr/>
          <p:nvPr/>
        </p:nvSpPr>
        <p:spPr>
          <a:xfrm>
            <a:off x="4987030" y="1383743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문화 행사 유무</a:t>
            </a:r>
          </a:p>
        </p:txBody>
      </p:sp>
      <p:pic>
        <p:nvPicPr>
          <p:cNvPr id="18" name="그림 17" descr="나무, 야외, 도로, 사람들이(가) 표시된 사진&#10;&#10;자동 생성된 설명">
            <a:extLst>
              <a:ext uri="{FF2B5EF4-FFF2-40B4-BE49-F238E27FC236}">
                <a16:creationId xmlns:a16="http://schemas.microsoft.com/office/drawing/2014/main" id="{8C9609E6-8F54-5228-94C0-3B1EB353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16" y="2005249"/>
            <a:ext cx="2973763" cy="1913121"/>
          </a:xfrm>
          <a:prstGeom prst="rect">
            <a:avLst/>
          </a:prstGeom>
        </p:spPr>
      </p:pic>
      <p:pic>
        <p:nvPicPr>
          <p:cNvPr id="24" name="Picture 2" descr="서울자전거 따릉이 (Seoul Public Bike) - Google Play 앱">
            <a:extLst>
              <a:ext uri="{FF2B5EF4-FFF2-40B4-BE49-F238E27FC236}">
                <a16:creationId xmlns:a16="http://schemas.microsoft.com/office/drawing/2014/main" id="{C7F2C015-04FF-7B2F-C196-748B8CE8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58" y="4060815"/>
            <a:ext cx="1145808" cy="11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같음 기호 25">
            <a:extLst>
              <a:ext uri="{FF2B5EF4-FFF2-40B4-BE49-F238E27FC236}">
                <a16:creationId xmlns:a16="http://schemas.microsoft.com/office/drawing/2014/main" id="{B44F7E56-2FAA-F7DA-2859-A30BD12DF5EE}"/>
              </a:ext>
            </a:extLst>
          </p:cNvPr>
          <p:cNvSpPr/>
          <p:nvPr/>
        </p:nvSpPr>
        <p:spPr>
          <a:xfrm>
            <a:off x="7646459" y="3539749"/>
            <a:ext cx="360000" cy="360000"/>
          </a:xfrm>
          <a:prstGeom prst="mathEqual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8CAE5AD0-2EB2-89BC-0A87-B39845D11D24}"/>
              </a:ext>
            </a:extLst>
          </p:cNvPr>
          <p:cNvSpPr/>
          <p:nvPr/>
        </p:nvSpPr>
        <p:spPr>
          <a:xfrm>
            <a:off x="10003529" y="4170094"/>
            <a:ext cx="436455" cy="872910"/>
          </a:xfrm>
          <a:prstGeom prst="upArrow">
            <a:avLst>
              <a:gd name="adj1" fmla="val 28788"/>
              <a:gd name="adj2" fmla="val 81818"/>
            </a:avLst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6A05914-0BF2-8435-3403-48D4ABB6D75E}"/>
              </a:ext>
            </a:extLst>
          </p:cNvPr>
          <p:cNvGrpSpPr/>
          <p:nvPr/>
        </p:nvGrpSpPr>
        <p:grpSpPr>
          <a:xfrm>
            <a:off x="3414578" y="2387411"/>
            <a:ext cx="4444628" cy="3723842"/>
            <a:chOff x="14698" y="2498185"/>
            <a:chExt cx="4444628" cy="3723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EF3F861-FCB3-9C03-33F1-78862B5AD908}"/>
                </a:ext>
              </a:extLst>
            </p:cNvPr>
            <p:cNvGrpSpPr/>
            <p:nvPr/>
          </p:nvGrpSpPr>
          <p:grpSpPr>
            <a:xfrm>
              <a:off x="14698" y="2498185"/>
              <a:ext cx="4114758" cy="3723842"/>
              <a:chOff x="14698" y="2498185"/>
              <a:chExt cx="4114758" cy="3723842"/>
            </a:xfrm>
          </p:grpSpPr>
          <p:pic>
            <p:nvPicPr>
              <p:cNvPr id="9" name="그림 8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C1E73BF1-D80E-8EA7-4948-BCEC56560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90" t="8890" r="11092" b="11092"/>
              <a:stretch/>
            </p:blipFill>
            <p:spPr>
              <a:xfrm>
                <a:off x="959921" y="2498185"/>
                <a:ext cx="3169535" cy="2443128"/>
              </a:xfrm>
              <a:prstGeom prst="rect">
                <a:avLst/>
              </a:prstGeom>
            </p:spPr>
          </p:pic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B8CEA55-4F7B-85F9-C530-E5B813D0A446}"/>
                  </a:ext>
                </a:extLst>
              </p:cNvPr>
              <p:cNvSpPr/>
              <p:nvPr/>
            </p:nvSpPr>
            <p:spPr>
              <a:xfrm>
                <a:off x="137544" y="3075122"/>
                <a:ext cx="3062855" cy="3062855"/>
              </a:xfrm>
              <a:prstGeom prst="ellipse">
                <a:avLst/>
              </a:prstGeom>
              <a:solidFill>
                <a:srgbClr val="425563">
                  <a:alpha val="22000"/>
                </a:srgbClr>
              </a:solidFill>
              <a:ln w="19050">
                <a:solidFill>
                  <a:srgbClr val="4255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2C0697-C3D5-1DF5-934B-1187E5A6DB73}"/>
                  </a:ext>
                </a:extLst>
              </p:cNvPr>
              <p:cNvSpPr/>
              <p:nvPr/>
            </p:nvSpPr>
            <p:spPr>
              <a:xfrm>
                <a:off x="14698" y="2498185"/>
                <a:ext cx="945223" cy="3639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9FCB11-EBE6-FC73-685C-DB017226F39D}"/>
                  </a:ext>
                </a:extLst>
              </p:cNvPr>
              <p:cNvSpPr/>
              <p:nvPr/>
            </p:nvSpPr>
            <p:spPr>
              <a:xfrm>
                <a:off x="837076" y="4941313"/>
                <a:ext cx="2730366" cy="1280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300ED8E-B546-D689-D616-6542F7D6A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590" y="3200400"/>
              <a:ext cx="643890" cy="139749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3127A2-1132-ED6B-36D2-9AB2406C21FE}"/>
                </a:ext>
              </a:extLst>
            </p:cNvPr>
            <p:cNvSpPr txBox="1"/>
            <p:nvPr/>
          </p:nvSpPr>
          <p:spPr>
            <a:xfrm>
              <a:off x="487309" y="5431866"/>
              <a:ext cx="3972017" cy="45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25563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 panose="020B0600000101010101" charset="-127"/>
                </a:rPr>
                <a:t>행사장까지의 거리 조건 충족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B1C288-581C-B664-C3FA-9E3109E2CE66}"/>
              </a:ext>
            </a:extLst>
          </p:cNvPr>
          <p:cNvSpPr txBox="1"/>
          <p:nvPr/>
        </p:nvSpPr>
        <p:spPr>
          <a:xfrm>
            <a:off x="7789700" y="53210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73366155-3075-1BAE-0A4F-8B2CFDBC12A6}"/>
              </a:ext>
            </a:extLst>
          </p:cNvPr>
          <p:cNvSpPr/>
          <p:nvPr/>
        </p:nvSpPr>
        <p:spPr>
          <a:xfrm>
            <a:off x="3815198" y="3539749"/>
            <a:ext cx="360000" cy="360000"/>
          </a:xfrm>
          <a:prstGeom prst="plus">
            <a:avLst>
              <a:gd name="adj" fmla="val 33842"/>
            </a:avLst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도표이(가) 표시된 사진&#10;&#10;자동 생성된 설명">
            <a:extLst>
              <a:ext uri="{FF2B5EF4-FFF2-40B4-BE49-F238E27FC236}">
                <a16:creationId xmlns:a16="http://schemas.microsoft.com/office/drawing/2014/main" id="{F919697B-DAED-4D15-390A-566F3CFDE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90" y="1808042"/>
            <a:ext cx="2426179" cy="3429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BBF5588-BB47-DF85-F681-7B5974685B92}"/>
              </a:ext>
            </a:extLst>
          </p:cNvPr>
          <p:cNvSpPr txBox="1"/>
          <p:nvPr/>
        </p:nvSpPr>
        <p:spPr>
          <a:xfrm>
            <a:off x="490170" y="53210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특정 기간 내 문화 행사 개최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5C2BF-6177-11F8-AC88-135D7DA32DAC}"/>
              </a:ext>
            </a:extLst>
          </p:cNvPr>
          <p:cNvSpPr/>
          <p:nvPr/>
        </p:nvSpPr>
        <p:spPr>
          <a:xfrm>
            <a:off x="1829363" y="3044679"/>
            <a:ext cx="1290680" cy="2996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90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세부 주제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4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947DD1-F5B3-1A71-35D0-44D647C8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19" y="1957900"/>
            <a:ext cx="5757359" cy="403874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3BFAE7-1125-EF17-F98B-281BFE95F79B}"/>
              </a:ext>
            </a:extLst>
          </p:cNvPr>
          <p:cNvGrpSpPr/>
          <p:nvPr/>
        </p:nvGrpSpPr>
        <p:grpSpPr>
          <a:xfrm>
            <a:off x="4687906" y="1477437"/>
            <a:ext cx="2902728" cy="338554"/>
            <a:chOff x="3950563" y="5715718"/>
            <a:chExt cx="2902727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3B288-A7AA-A74B-5276-8366DE954258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문제점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6047A4-F1F8-81D9-5B27-9AB30466D4BA}"/>
                </a:ext>
              </a:extLst>
            </p:cNvPr>
            <p:cNvSpPr txBox="1"/>
            <p:nvPr/>
          </p:nvSpPr>
          <p:spPr>
            <a:xfrm>
              <a:off x="5151254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개별 대여소 모델링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B7F3E-4625-4FB1-9EB5-A2253CBC2E76}"/>
              </a:ext>
            </a:extLst>
          </p:cNvPr>
          <p:cNvSpPr/>
          <p:nvPr/>
        </p:nvSpPr>
        <p:spPr>
          <a:xfrm>
            <a:off x="3217319" y="1961687"/>
            <a:ext cx="5757359" cy="401578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790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F93E3C-E136-334D-9AD6-6306CD6AE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82898"/>
              </p:ext>
            </p:extLst>
          </p:nvPr>
        </p:nvGraphicFramePr>
        <p:xfrm>
          <a:off x="766869" y="1970600"/>
          <a:ext cx="10744801" cy="3963438"/>
        </p:xfrm>
        <a:graphic>
          <a:graphicData uri="http://schemas.openxmlformats.org/drawingml/2006/table">
            <a:tbl>
              <a:tblPr/>
              <a:tblGrid>
                <a:gridCol w="1121664">
                  <a:extLst>
                    <a:ext uri="{9D8B030D-6E8A-4147-A177-3AD203B41FA5}">
                      <a16:colId xmlns:a16="http://schemas.microsoft.com/office/drawing/2014/main" val="401492496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045283700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927663359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19201122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39073804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2666327675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776026237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513635274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2972602265"/>
                    </a:ext>
                  </a:extLst>
                </a:gridCol>
                <a:gridCol w="1155336">
                  <a:extLst>
                    <a:ext uri="{9D8B030D-6E8A-4147-A177-3AD203B41FA5}">
                      <a16:colId xmlns:a16="http://schemas.microsoft.com/office/drawing/2014/main" val="1868974736"/>
                    </a:ext>
                  </a:extLst>
                </a:gridCol>
                <a:gridCol w="1293309">
                  <a:extLst>
                    <a:ext uri="{9D8B030D-6E8A-4147-A177-3AD203B41FA5}">
                      <a16:colId xmlns:a16="http://schemas.microsoft.com/office/drawing/2014/main" val="2452544180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3867923993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668491344"/>
                    </a:ext>
                  </a:extLst>
                </a:gridCol>
              </a:tblGrid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문화행사 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여부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기온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강수량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풍속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습도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적설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전운량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농도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대여소 번호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대여소명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반납량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2455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17:00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23.2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33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27573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18:00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21.6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336929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19:00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18.8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45072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20:00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17.7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30985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17:00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19.7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 </a:t>
                      </a:r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3276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18:00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18.9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 </a:t>
                      </a:r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06578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19:00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17.1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660926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20:00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15.5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53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895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50B920B-1214-E87A-EBF7-614780FE087F}"/>
              </a:ext>
            </a:extLst>
          </p:cNvPr>
          <p:cNvSpPr/>
          <p:nvPr/>
        </p:nvSpPr>
        <p:spPr>
          <a:xfrm>
            <a:off x="1887636" y="1970601"/>
            <a:ext cx="621883" cy="396343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13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579308" y="1470949"/>
            <a:ext cx="4024364" cy="351320"/>
            <a:chOff x="3950563" y="5715718"/>
            <a:chExt cx="3394972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</a:t>
              </a:r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전처리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문화행사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유뮤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더미변수 활용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0,1</a:t>
              </a:r>
              <a:endPara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304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588AC91-0F98-38FC-8C82-2E668068F330}"/>
              </a:ext>
            </a:extLst>
          </p:cNvPr>
          <p:cNvSpPr/>
          <p:nvPr/>
        </p:nvSpPr>
        <p:spPr>
          <a:xfrm rot="5400000">
            <a:off x="6467282" y="3864349"/>
            <a:ext cx="2217938" cy="229404"/>
          </a:xfrm>
          <a:prstGeom prst="triangle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CB75C9-D1A1-909F-06F9-17AB62F9A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67974"/>
              </p:ext>
            </p:extLst>
          </p:nvPr>
        </p:nvGraphicFramePr>
        <p:xfrm>
          <a:off x="461816" y="1994925"/>
          <a:ext cx="6855635" cy="3968255"/>
        </p:xfrm>
        <a:graphic>
          <a:graphicData uri="http://schemas.openxmlformats.org/drawingml/2006/table">
            <a:tbl>
              <a:tblPr/>
              <a:tblGrid>
                <a:gridCol w="109912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599581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46181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  <a:gridCol w="736614">
                  <a:extLst>
                    <a:ext uri="{9D8B030D-6E8A-4147-A177-3AD203B41FA5}">
                      <a16:colId xmlns:a16="http://schemas.microsoft.com/office/drawing/2014/main" val="3082228673"/>
                    </a:ext>
                  </a:extLst>
                </a:gridCol>
                <a:gridCol w="765314">
                  <a:extLst>
                    <a:ext uri="{9D8B030D-6E8A-4147-A177-3AD203B41FA5}">
                      <a16:colId xmlns:a16="http://schemas.microsoft.com/office/drawing/2014/main" val="1973353211"/>
                    </a:ext>
                  </a:extLst>
                </a:gridCol>
                <a:gridCol w="736614">
                  <a:extLst>
                    <a:ext uri="{9D8B030D-6E8A-4147-A177-3AD203B41FA5}">
                      <a16:colId xmlns:a16="http://schemas.microsoft.com/office/drawing/2014/main" val="942875476"/>
                    </a:ext>
                  </a:extLst>
                </a:gridCol>
                <a:gridCol w="975774">
                  <a:extLst>
                    <a:ext uri="{9D8B030D-6E8A-4147-A177-3AD203B41FA5}">
                      <a16:colId xmlns:a16="http://schemas.microsoft.com/office/drawing/2014/main" val="4081845679"/>
                    </a:ext>
                  </a:extLst>
                </a:gridCol>
                <a:gridCol w="1196430">
                  <a:extLst>
                    <a:ext uri="{9D8B030D-6E8A-4147-A177-3AD203B41FA5}">
                      <a16:colId xmlns:a16="http://schemas.microsoft.com/office/drawing/2014/main" val="1108859837"/>
                    </a:ext>
                  </a:extLst>
                </a:gridCol>
              </a:tblGrid>
              <a:tr h="23038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기온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(°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C)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강수량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mm)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풍속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m/s)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습도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(%)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적설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cm)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전운량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(10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분위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시간평균 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미세먼지농도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(㎍/㎥)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13:00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14:00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15:00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8.4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16:00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17:00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18:00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19:00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20:00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21:00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22:00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23:00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1.2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0:00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07552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1:00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71670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ACB5A9-AA4D-2337-6E4F-B11C38FF917C}"/>
              </a:ext>
            </a:extLst>
          </p:cNvPr>
          <p:cNvGraphicFramePr>
            <a:graphicFrameLocks noGrp="1"/>
          </p:cNvGraphicFramePr>
          <p:nvPr/>
        </p:nvGraphicFramePr>
        <p:xfrm>
          <a:off x="7835052" y="1994922"/>
          <a:ext cx="3544147" cy="3968258"/>
        </p:xfrm>
        <a:graphic>
          <a:graphicData uri="http://schemas.openxmlformats.org/drawingml/2006/table">
            <a:tbl>
              <a:tblPr/>
              <a:tblGrid>
                <a:gridCol w="1209606">
                  <a:extLst>
                    <a:ext uri="{9D8B030D-6E8A-4147-A177-3AD203B41FA5}">
                      <a16:colId xmlns:a16="http://schemas.microsoft.com/office/drawing/2014/main" val="1961527813"/>
                    </a:ext>
                  </a:extLst>
                </a:gridCol>
                <a:gridCol w="2334541">
                  <a:extLst>
                    <a:ext uri="{9D8B030D-6E8A-4147-A177-3AD203B41FA5}">
                      <a16:colId xmlns:a16="http://schemas.microsoft.com/office/drawing/2014/main" val="2451616954"/>
                    </a:ext>
                  </a:extLst>
                </a:gridCol>
              </a:tblGrid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시간평균 </a:t>
                      </a:r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미세먼지농도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(㎍/㎥)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5107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13:00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51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35013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14:00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76630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15:00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295316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16:00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2959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17:00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76488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18:00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26214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19:00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93033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20:00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7934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21:00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621950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22:00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1473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23:00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801709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0:00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11777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1:00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35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4359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376931-B482-C79E-F979-841AC2F65AF6}"/>
              </a:ext>
            </a:extLst>
          </p:cNvPr>
          <p:cNvGrpSpPr/>
          <p:nvPr/>
        </p:nvGrpSpPr>
        <p:grpSpPr>
          <a:xfrm>
            <a:off x="4579308" y="1470949"/>
            <a:ext cx="3033381" cy="351320"/>
            <a:chOff x="3950563" y="5715718"/>
            <a:chExt cx="2558974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8B13-005A-6CA9-5019-8440C673E3BE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</a:t>
              </a:r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전처리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2E575-AA26-5A51-D95F-70B559F79444}"/>
                </a:ext>
              </a:extLst>
            </p:cNvPr>
            <p:cNvSpPr txBox="1"/>
            <p:nvPr/>
          </p:nvSpPr>
          <p:spPr>
            <a:xfrm>
              <a:off x="5151254" y="5731106"/>
              <a:ext cx="1358283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미세먼지 </a:t>
              </a:r>
              <a:r>
                <a:rPr lang="ko-KR" altLang="en-US" sz="140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농도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NA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값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69C5-BBAF-2614-8556-6EE9F5326A60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14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935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8235425" y="3155697"/>
            <a:ext cx="2446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시간대에 따른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변화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11656-AA8E-657B-142F-7A96FEB9F924}"/>
              </a:ext>
            </a:extLst>
          </p:cNvPr>
          <p:cNvSpPr txBox="1"/>
          <p:nvPr/>
        </p:nvSpPr>
        <p:spPr>
          <a:xfrm>
            <a:off x="8235424" y="3553588"/>
            <a:ext cx="345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새벽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(0~6)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적음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밤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(18~24)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많음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4B42CA-0C01-2517-7082-8F211EC7305F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5085AD-C8EE-0BC3-C87D-2E9988D0AF93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674DD-F495-AC6A-C74C-5BE86B9205C7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9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8235425" y="3155697"/>
            <a:ext cx="12637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028931D-3094-F572-68CB-78F30AC53113}"/>
              </a:ext>
            </a:extLst>
          </p:cNvPr>
          <p:cNvSpPr/>
          <p:nvPr/>
        </p:nvSpPr>
        <p:spPr>
          <a:xfrm>
            <a:off x="9522092" y="3194373"/>
            <a:ext cx="549794" cy="24581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93BF01-2726-D700-6480-89F498090E89}"/>
              </a:ext>
            </a:extLst>
          </p:cNvPr>
          <p:cNvSpPr txBox="1"/>
          <p:nvPr/>
        </p:nvSpPr>
        <p:spPr>
          <a:xfrm>
            <a:off x="10094796" y="3155697"/>
            <a:ext cx="170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11656-AA8E-657B-142F-7A96FEB9F924}"/>
              </a:ext>
            </a:extLst>
          </p:cNvPr>
          <p:cNvSpPr txBox="1"/>
          <p:nvPr/>
        </p:nvSpPr>
        <p:spPr>
          <a:xfrm>
            <a:off x="8235424" y="3553588"/>
            <a:ext cx="345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0~100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까지는 감소하지 않음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100~200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부터 감소하는 추세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미세먼지가 매우 나쁘면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미세먼지 농도에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860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17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ACAE52-776A-94E9-1C36-4EA5A729777D}"/>
              </a:ext>
            </a:extLst>
          </p:cNvPr>
          <p:cNvSpPr txBox="1"/>
          <p:nvPr/>
        </p:nvSpPr>
        <p:spPr>
          <a:xfrm>
            <a:off x="8235424" y="3553588"/>
            <a:ext cx="345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하지만 여름엔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여름엔 온도가 증가하면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감소할 것으로 예상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C26AC-DBDD-F715-6517-3F35DBAECC3A}"/>
              </a:ext>
            </a:extLst>
          </p:cNvPr>
          <p:cNvSpPr txBox="1"/>
          <p:nvPr/>
        </p:nvSpPr>
        <p:spPr>
          <a:xfrm>
            <a:off x="8235425" y="3155697"/>
            <a:ext cx="12637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온도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09E9CED-9E3A-4E00-EB1E-5F1FCC6D0282}"/>
              </a:ext>
            </a:extLst>
          </p:cNvPr>
          <p:cNvSpPr/>
          <p:nvPr/>
        </p:nvSpPr>
        <p:spPr>
          <a:xfrm>
            <a:off x="9144000" y="3194374"/>
            <a:ext cx="927886" cy="20345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A9F32-36A4-6BA2-4179-7A4A7633130A}"/>
              </a:ext>
            </a:extLst>
          </p:cNvPr>
          <p:cNvSpPr txBox="1"/>
          <p:nvPr/>
        </p:nvSpPr>
        <p:spPr>
          <a:xfrm>
            <a:off x="10094796" y="3155697"/>
            <a:ext cx="170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C8A88C-93A3-45C0-2005-EAC5ECD236CD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C962BB-E418-6F00-BFA1-3AD45160A968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95490-7C37-18F5-B41D-949994E8585A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온도에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640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18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949301" y="5465961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남자 생활인구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573951" y="2418055"/>
            <a:ext cx="2662861" cy="270647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3352160" y="2418055"/>
            <a:ext cx="2664000" cy="2707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9F7FCB-B24A-CA51-A258-2982ED11CD59}"/>
              </a:ext>
            </a:extLst>
          </p:cNvPr>
          <p:cNvSpPr/>
          <p:nvPr/>
        </p:nvSpPr>
        <p:spPr>
          <a:xfrm>
            <a:off x="9022166" y="2418055"/>
            <a:ext cx="2664000" cy="27072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D86C26-E3F0-D367-84E3-5D27310ED7F8}"/>
              </a:ext>
            </a:extLst>
          </p:cNvPr>
          <p:cNvSpPr/>
          <p:nvPr/>
        </p:nvSpPr>
        <p:spPr>
          <a:xfrm>
            <a:off x="6223643" y="2418055"/>
            <a:ext cx="2664000" cy="27072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332D736-32E8-F2D7-C60F-53EBC17E2041}"/>
              </a:ext>
            </a:extLst>
          </p:cNvPr>
          <p:cNvCxnSpPr>
            <a:cxnSpLocks/>
          </p:cNvCxnSpPr>
          <p:nvPr/>
        </p:nvCxnSpPr>
        <p:spPr>
          <a:xfrm flipV="1">
            <a:off x="6159502" y="2019835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F1D2D04-FE89-DF70-C796-A694ABB83CD0}"/>
              </a:ext>
            </a:extLst>
          </p:cNvPr>
          <p:cNvSpPr txBox="1"/>
          <p:nvPr/>
        </p:nvSpPr>
        <p:spPr>
          <a:xfrm>
            <a:off x="2710149" y="2019835"/>
            <a:ext cx="128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0EBC4C-8CE7-A2A8-151B-0DCB4D188BED}"/>
              </a:ext>
            </a:extLst>
          </p:cNvPr>
          <p:cNvSpPr txBox="1"/>
          <p:nvPr/>
        </p:nvSpPr>
        <p:spPr>
          <a:xfrm>
            <a:off x="8386140" y="2019835"/>
            <a:ext cx="128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93BF01-2726-D700-6480-89F498090E89}"/>
              </a:ext>
            </a:extLst>
          </p:cNvPr>
          <p:cNvSpPr txBox="1"/>
          <p:nvPr/>
        </p:nvSpPr>
        <p:spPr>
          <a:xfrm>
            <a:off x="4001214" y="5465961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4F5FE1C-67BA-1FD8-9E3A-FE2EE0CFF6AD}"/>
              </a:ext>
            </a:extLst>
          </p:cNvPr>
          <p:cNvSpPr/>
          <p:nvPr/>
        </p:nvSpPr>
        <p:spPr>
          <a:xfrm>
            <a:off x="3107589" y="5543193"/>
            <a:ext cx="688365" cy="21763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43D3-D23F-D82E-58FA-0C2F9D216A25}"/>
              </a:ext>
            </a:extLst>
          </p:cNvPr>
          <p:cNvSpPr txBox="1"/>
          <p:nvPr/>
        </p:nvSpPr>
        <p:spPr>
          <a:xfrm>
            <a:off x="6566251" y="5453297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남자 생활인구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49A54-00A0-8254-F187-42F0D367CEC5}"/>
              </a:ext>
            </a:extLst>
          </p:cNvPr>
          <p:cNvSpPr txBox="1"/>
          <p:nvPr/>
        </p:nvSpPr>
        <p:spPr>
          <a:xfrm>
            <a:off x="9618164" y="5453297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영향 미비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DD0D7B-6FC5-560B-F252-0EB32FC1CC65}"/>
              </a:ext>
            </a:extLst>
          </p:cNvPr>
          <p:cNvSpPr/>
          <p:nvPr/>
        </p:nvSpPr>
        <p:spPr>
          <a:xfrm>
            <a:off x="8724539" y="5530529"/>
            <a:ext cx="688365" cy="21763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F8CFB2-7A78-6707-0603-5886A14909E2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77A29B-AD44-0C0E-612B-E05E0F425A2A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331EF-3433-0884-B372-FDE2CB0AF150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생활인구에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015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AEB7B-1777-8F83-A755-4D11E28BE8C6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D3958F-CA4D-9DA1-88C6-50E763F7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10560"/>
              </p:ext>
            </p:extLst>
          </p:nvPr>
        </p:nvGraphicFramePr>
        <p:xfrm>
          <a:off x="687501" y="1835013"/>
          <a:ext cx="10978023" cy="3927714"/>
        </p:xfrm>
        <a:graphic>
          <a:graphicData uri="http://schemas.openxmlformats.org/drawingml/2006/table">
            <a:tbl>
              <a:tblPr/>
              <a:tblGrid>
                <a:gridCol w="1568289">
                  <a:extLst>
                    <a:ext uri="{9D8B030D-6E8A-4147-A177-3AD203B41FA5}">
                      <a16:colId xmlns:a16="http://schemas.microsoft.com/office/drawing/2014/main" val="3826193791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844318953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2700629103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3036937339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2618665839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3726297155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4245609232"/>
                    </a:ext>
                  </a:extLst>
                </a:gridCol>
              </a:tblGrid>
              <a:tr h="3878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단위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평균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표준편차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최소 값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최대 값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9261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시간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H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6.6332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범주형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009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문화행사여부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4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0.01667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0.12802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더미변수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82697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기온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℃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14.72417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5.07278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0898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강수량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mm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0.02833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0.2417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515709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풍속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m/s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2.66194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1.25439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860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습도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%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55.21944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19.29455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79190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적설량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cm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763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적운량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4.16389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4.1854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범주형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8219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㎍</a:t>
                      </a:r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/㎥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45.87222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34.33402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240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66930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대여량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25.65972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29.95565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157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92225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반납량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31.23194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37.3781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215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0308E8-E674-3C7F-C4F7-CE3CC5B101E3}"/>
              </a:ext>
            </a:extLst>
          </p:cNvPr>
          <p:cNvSpPr/>
          <p:nvPr/>
        </p:nvSpPr>
        <p:spPr>
          <a:xfrm>
            <a:off x="4987030" y="1383743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주요 변수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2D7F9-FFC4-D7E2-185B-DA866721F93C}"/>
              </a:ext>
            </a:extLst>
          </p:cNvPr>
          <p:cNvSpPr txBox="1"/>
          <p:nvPr/>
        </p:nvSpPr>
        <p:spPr>
          <a:xfrm>
            <a:off x="7297717" y="5844327"/>
            <a:ext cx="4599083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외 거치대별 위도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 자료 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생활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유동인구 데이터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날짜 데이터</a:t>
            </a:r>
            <a:endParaRPr lang="ko-KR" altLang="ko-KR" sz="12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9F6C7C-4E07-801E-ED60-19ECAEE41CF2}"/>
              </a:ext>
            </a:extLst>
          </p:cNvPr>
          <p:cNvSpPr txBox="1"/>
          <p:nvPr/>
        </p:nvSpPr>
        <p:spPr>
          <a:xfrm>
            <a:off x="7204969" y="1534456"/>
            <a:ext cx="4460556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2022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[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뚝섬유원지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번출구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(502) 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거치대 기준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ko-KR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91531F-BEDA-7BD5-A9D6-F184ED7E8E1F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19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35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7F3DD3-5DE9-DCCF-04A1-521306B42FEE}"/>
              </a:ext>
            </a:extLst>
          </p:cNvPr>
          <p:cNvSpPr txBox="1"/>
          <p:nvPr/>
        </p:nvSpPr>
        <p:spPr>
          <a:xfrm>
            <a:off x="328129" y="512318"/>
            <a:ext cx="54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방향</a:t>
            </a:r>
          </a:p>
        </p:txBody>
      </p:sp>
    </p:spTree>
    <p:extLst>
      <p:ext uri="{BB962C8B-B14F-4D97-AF65-F5344CB8AC3E}">
        <p14:creationId xmlns:p14="http://schemas.microsoft.com/office/powerpoint/2010/main" val="1038723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1F8786-5881-2200-1140-B2CFAB4859CA}"/>
              </a:ext>
            </a:extLst>
          </p:cNvPr>
          <p:cNvSpPr/>
          <p:nvPr/>
        </p:nvSpPr>
        <p:spPr>
          <a:xfrm>
            <a:off x="4987030" y="1440188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진행 사항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SCHEDULE</a:t>
            </a:r>
            <a:endParaRPr lang="ko-KR" altLang="en-US" sz="1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B2CDB0-195A-FCEC-B998-452CA89F473E}"/>
              </a:ext>
            </a:extLst>
          </p:cNvPr>
          <p:cNvGraphicFramePr>
            <a:graphicFrameLocks noGrp="1"/>
          </p:cNvGraphicFramePr>
          <p:nvPr/>
        </p:nvGraphicFramePr>
        <p:xfrm>
          <a:off x="943816" y="2199077"/>
          <a:ext cx="10390908" cy="3451549"/>
        </p:xfrm>
        <a:graphic>
          <a:graphicData uri="http://schemas.openxmlformats.org/drawingml/2006/table">
            <a:tbl>
              <a:tblPr/>
              <a:tblGrid>
                <a:gridCol w="1499410">
                  <a:extLst>
                    <a:ext uri="{9D8B030D-6E8A-4147-A177-3AD203B41FA5}">
                      <a16:colId xmlns:a16="http://schemas.microsoft.com/office/drawing/2014/main" val="3893291460"/>
                    </a:ext>
                  </a:extLst>
                </a:gridCol>
                <a:gridCol w="2893860">
                  <a:extLst>
                    <a:ext uri="{9D8B030D-6E8A-4147-A177-3AD203B41FA5}">
                      <a16:colId xmlns:a16="http://schemas.microsoft.com/office/drawing/2014/main" val="3766828055"/>
                    </a:ext>
                  </a:extLst>
                </a:gridCol>
                <a:gridCol w="5997638">
                  <a:extLst>
                    <a:ext uri="{9D8B030D-6E8A-4147-A177-3AD203B41FA5}">
                      <a16:colId xmlns:a16="http://schemas.microsoft.com/office/drawing/2014/main" val="3223149158"/>
                    </a:ext>
                  </a:extLst>
                </a:gridCol>
              </a:tblGrid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주제 선정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409872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주제 선정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402834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수집 및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EDA(1)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5502969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수집 및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EDA(2)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912915"/>
                  </a:ext>
                </a:extLst>
              </a:tr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전처리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518776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중간고사 기간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979800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중간고사 기간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386051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전처리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714721"/>
                  </a:ext>
                </a:extLst>
              </a:tr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751052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668841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(3)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0060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결과해석 및 최종 발표 준비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360891"/>
                  </a:ext>
                </a:extLst>
              </a:tr>
              <a:tr h="2779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최종보고서 및 발표자료 제출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90486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945D8EA-8B79-A931-D75D-7E0248339D23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21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6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세부 주제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3BFAE7-1125-EF17-F98B-281BFE95F79B}"/>
              </a:ext>
            </a:extLst>
          </p:cNvPr>
          <p:cNvGrpSpPr/>
          <p:nvPr/>
        </p:nvGrpSpPr>
        <p:grpSpPr>
          <a:xfrm>
            <a:off x="4573425" y="1492825"/>
            <a:ext cx="3368308" cy="338554"/>
            <a:chOff x="3848436" y="5731106"/>
            <a:chExt cx="3004854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3B288-A7AA-A74B-5276-8366DE954258}"/>
                </a:ext>
              </a:extLst>
            </p:cNvPr>
            <p:cNvSpPr txBox="1"/>
            <p:nvPr/>
          </p:nvSpPr>
          <p:spPr>
            <a:xfrm>
              <a:off x="3848436" y="5731106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진행 방향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6047A4-F1F8-81D9-5B27-9AB30466D4BA}"/>
                </a:ext>
              </a:extLst>
            </p:cNvPr>
            <p:cNvSpPr txBox="1"/>
            <p:nvPr/>
          </p:nvSpPr>
          <p:spPr>
            <a:xfrm>
              <a:off x="4708216" y="5731106"/>
              <a:ext cx="2145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행정동 수준에서 통합 모델 구성</a:t>
              </a: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E3974805-DC02-5A7C-99BF-52696B805A27}"/>
              </a:ext>
            </a:extLst>
          </p:cNvPr>
          <p:cNvSpPr/>
          <p:nvPr/>
        </p:nvSpPr>
        <p:spPr>
          <a:xfrm>
            <a:off x="5046258" y="3583350"/>
            <a:ext cx="152573" cy="152573"/>
          </a:xfrm>
          <a:prstGeom prst="ellipse">
            <a:avLst/>
          </a:prstGeom>
          <a:solidFill>
            <a:srgbClr val="58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D35DA5-3F6F-F4F5-5876-4F0DB76D95F1}"/>
              </a:ext>
            </a:extLst>
          </p:cNvPr>
          <p:cNvCxnSpPr>
            <a:cxnSpLocks/>
            <a:stCxn id="37" idx="5"/>
            <a:endCxn id="34" idx="3"/>
          </p:cNvCxnSpPr>
          <p:nvPr/>
        </p:nvCxnSpPr>
        <p:spPr>
          <a:xfrm flipV="1">
            <a:off x="5180551" y="2675009"/>
            <a:ext cx="2408414" cy="947122"/>
          </a:xfrm>
          <a:prstGeom prst="line">
            <a:avLst/>
          </a:prstGeom>
          <a:grpFill/>
          <a:ln w="12700">
            <a:solidFill>
              <a:srgbClr val="32323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2F2BE3DB-64DF-6224-0B0D-CDE0B1FCE83B}"/>
              </a:ext>
            </a:extLst>
          </p:cNvPr>
          <p:cNvSpPr/>
          <p:nvPr/>
        </p:nvSpPr>
        <p:spPr>
          <a:xfrm rot="3831243">
            <a:off x="7564450" y="2540376"/>
            <a:ext cx="216810" cy="186905"/>
          </a:xfrm>
          <a:prstGeom prst="triangl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5AF8A1A-8B2C-6250-620A-E85717ACD581}"/>
              </a:ext>
            </a:extLst>
          </p:cNvPr>
          <p:cNvCxnSpPr>
            <a:cxnSpLocks/>
            <a:stCxn id="37" idx="7"/>
            <a:endCxn id="36" idx="3"/>
          </p:cNvCxnSpPr>
          <p:nvPr/>
        </p:nvCxnSpPr>
        <p:spPr>
          <a:xfrm>
            <a:off x="5180551" y="3741146"/>
            <a:ext cx="2404976" cy="1053255"/>
          </a:xfrm>
          <a:prstGeom prst="line">
            <a:avLst/>
          </a:prstGeom>
          <a:grpFill/>
          <a:ln w="12700">
            <a:solidFill>
              <a:srgbClr val="32323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4688873-6CFF-F657-05FA-1D10A4EE0289}"/>
              </a:ext>
            </a:extLst>
          </p:cNvPr>
          <p:cNvSpPr/>
          <p:nvPr/>
        </p:nvSpPr>
        <p:spPr>
          <a:xfrm rot="6651243">
            <a:off x="7564452" y="4734217"/>
            <a:ext cx="216810" cy="186905"/>
          </a:xfrm>
          <a:prstGeom prst="triangl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C9AA1E9-32ED-9BDB-DAE9-3F159B4876E3}"/>
              </a:ext>
            </a:extLst>
          </p:cNvPr>
          <p:cNvSpPr/>
          <p:nvPr/>
        </p:nvSpPr>
        <p:spPr>
          <a:xfrm flipV="1">
            <a:off x="5036887" y="3597482"/>
            <a:ext cx="168313" cy="168313"/>
          </a:xfrm>
          <a:prstGeom prst="ellipse">
            <a:avLst/>
          </a:prstGeom>
          <a:solidFill>
            <a:srgbClr val="F8F8F8"/>
          </a:solidFill>
          <a:ln w="69850">
            <a:solidFill>
              <a:srgbClr val="666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324F966-0EA2-0ED2-ACB9-9DA5B026DDAB}"/>
              </a:ext>
            </a:extLst>
          </p:cNvPr>
          <p:cNvGrpSpPr/>
          <p:nvPr/>
        </p:nvGrpSpPr>
        <p:grpSpPr>
          <a:xfrm>
            <a:off x="2741816" y="3082436"/>
            <a:ext cx="1764467" cy="1686945"/>
            <a:chOff x="764680" y="1962366"/>
            <a:chExt cx="3385940" cy="3237178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570D6B4-9258-AC5F-E0FA-A47E0B07F2C6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B930FD-E837-3306-B855-99329EEF9F9E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9D3CDB0-770D-9038-42E8-29F77CD00276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E1E090A-3767-6BBA-5508-3C93FE0BD7E2}"/>
              </a:ext>
            </a:extLst>
          </p:cNvPr>
          <p:cNvSpPr txBox="1"/>
          <p:nvPr/>
        </p:nvSpPr>
        <p:spPr>
          <a:xfrm>
            <a:off x="3090735" y="4456424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개별 대여소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6278DE6-8DC1-CE41-618E-559B7B4E0523}"/>
              </a:ext>
            </a:extLst>
          </p:cNvPr>
          <p:cNvGrpSpPr/>
          <p:nvPr/>
        </p:nvGrpSpPr>
        <p:grpSpPr>
          <a:xfrm>
            <a:off x="7672855" y="1831379"/>
            <a:ext cx="1764467" cy="1686945"/>
            <a:chOff x="764680" y="1962366"/>
            <a:chExt cx="3385940" cy="323717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6D128F1-4634-EA95-DBB7-8512E5ADD74E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3A1064B-A8C6-6D57-5262-83F14B6E3131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81C6CDB-313C-97D8-E22E-A657FAA09E02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4C5396A-E830-484B-4D01-1C952D2072C9}"/>
              </a:ext>
            </a:extLst>
          </p:cNvPr>
          <p:cNvSpPr txBox="1"/>
          <p:nvPr/>
        </p:nvSpPr>
        <p:spPr>
          <a:xfrm>
            <a:off x="8021774" y="3205367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구 단위 모델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D62DCC4-1573-2E29-CF81-66591582E69A}"/>
              </a:ext>
            </a:extLst>
          </p:cNvPr>
          <p:cNvSpPr/>
          <p:nvPr/>
        </p:nvSpPr>
        <p:spPr>
          <a:xfrm>
            <a:off x="7672855" y="3956967"/>
            <a:ext cx="1678671" cy="1678671"/>
          </a:xfrm>
          <a:prstGeom prst="ellipse">
            <a:avLst/>
          </a:prstGeom>
          <a:solidFill>
            <a:schemeClr val="tx1">
              <a:lumMod val="65000"/>
              <a:lumOff val="35000"/>
              <a:alpha val="55000"/>
            </a:schemeClr>
          </a:solidFill>
          <a:ln>
            <a:noFill/>
          </a:ln>
          <a:effectLst>
            <a:softEdge rad="571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EDFD5F7-7D16-E5C5-8A85-7307431DBDDE}"/>
              </a:ext>
            </a:extLst>
          </p:cNvPr>
          <p:cNvSpPr/>
          <p:nvPr/>
        </p:nvSpPr>
        <p:spPr>
          <a:xfrm>
            <a:off x="8106096" y="3948693"/>
            <a:ext cx="1331226" cy="1331226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AD02DF6-6F7E-A95A-F7A2-201B85C1AF39}"/>
              </a:ext>
            </a:extLst>
          </p:cNvPr>
          <p:cNvSpPr/>
          <p:nvPr/>
        </p:nvSpPr>
        <p:spPr>
          <a:xfrm>
            <a:off x="8201602" y="4032074"/>
            <a:ext cx="1140211" cy="114021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C01913"/>
            </a:solidFill>
          </a:ln>
          <a:effectLst>
            <a:outerShdw blurRad="50800" dist="38100" dir="8100000" algn="tr" rotWithShape="0">
              <a:srgbClr val="B7B7B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DE413A"/>
                </a:solidFill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D4174B-0AC9-2A72-0E6E-24E289004DFA}"/>
              </a:ext>
            </a:extLst>
          </p:cNvPr>
          <p:cNvSpPr txBox="1"/>
          <p:nvPr/>
        </p:nvSpPr>
        <p:spPr>
          <a:xfrm>
            <a:off x="8021774" y="5322681"/>
            <a:ext cx="1499869" cy="60420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250" spc="-150">
                <a:ln>
                  <a:solidFill>
                    <a:srgbClr val="484848">
                      <a:alpha val="30000"/>
                    </a:srgbClr>
                  </a:solidFill>
                </a:ln>
                <a:solidFill>
                  <a:srgbClr val="48484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동 단위 모델</a:t>
            </a:r>
          </a:p>
        </p:txBody>
      </p:sp>
    </p:spTree>
    <p:extLst>
      <p:ext uri="{BB962C8B-B14F-4D97-AF65-F5344CB8AC3E}">
        <p14:creationId xmlns:p14="http://schemas.microsoft.com/office/powerpoint/2010/main" val="113747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CB75C9-D1A1-909F-06F9-17AB62F9A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13693"/>
              </p:ext>
            </p:extLst>
          </p:nvPr>
        </p:nvGraphicFramePr>
        <p:xfrm>
          <a:off x="685897" y="2465897"/>
          <a:ext cx="3544147" cy="3673341"/>
        </p:xfrm>
        <a:graphic>
          <a:graphicData uri="http://schemas.openxmlformats.org/drawingml/2006/table">
            <a:tbl>
              <a:tblPr/>
              <a:tblGrid>
                <a:gridCol w="97751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244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744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35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G11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376931-B482-C79E-F979-841AC2F65AF6}"/>
              </a:ext>
            </a:extLst>
          </p:cNvPr>
          <p:cNvGrpSpPr/>
          <p:nvPr/>
        </p:nvGrpSpPr>
        <p:grpSpPr>
          <a:xfrm>
            <a:off x="3968135" y="1481744"/>
            <a:ext cx="4342270" cy="753279"/>
            <a:chOff x="3950563" y="5715715"/>
            <a:chExt cx="2558973" cy="5195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8B13-005A-6CA9-5019-8440C673E3BE}"/>
                </a:ext>
              </a:extLst>
            </p:cNvPr>
            <p:cNvSpPr txBox="1"/>
            <p:nvPr/>
          </p:nvSpPr>
          <p:spPr>
            <a:xfrm>
              <a:off x="3950563" y="5715715"/>
              <a:ext cx="1536619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개별 모델 비교 예시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2E575-AA26-5A51-D95F-70B559F79444}"/>
                </a:ext>
              </a:extLst>
            </p:cNvPr>
            <p:cNvSpPr txBox="1"/>
            <p:nvPr/>
          </p:nvSpPr>
          <p:spPr>
            <a:xfrm>
              <a:off x="5308845" y="5731106"/>
              <a:ext cx="1200691" cy="5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모델별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테스트 데이터 적용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69C5-BBAF-2614-8556-6EE9F5326A60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6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2C45CA-2053-7A64-21CB-496481EC133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세부 주제 선정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3291E0-DD46-6956-143A-16FF1833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01839"/>
              </p:ext>
            </p:extLst>
          </p:nvPr>
        </p:nvGraphicFramePr>
        <p:xfrm>
          <a:off x="8104075" y="2457111"/>
          <a:ext cx="3544147" cy="3708253"/>
        </p:xfrm>
        <a:graphic>
          <a:graphicData uri="http://schemas.openxmlformats.org/drawingml/2006/table">
            <a:tbl>
              <a:tblPr/>
              <a:tblGrid>
                <a:gridCol w="1107658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715593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23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4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화양사거리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과확관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어린이대공원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4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419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228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정문 앞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E11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3A2933-BF04-6F99-60DB-EEFA28EE2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98170"/>
              </p:ext>
            </p:extLst>
          </p:nvPr>
        </p:nvGraphicFramePr>
        <p:xfrm>
          <a:off x="4394986" y="2457110"/>
          <a:ext cx="3544147" cy="3682133"/>
        </p:xfrm>
        <a:graphic>
          <a:graphicData uri="http://schemas.openxmlformats.org/drawingml/2006/table">
            <a:tbl>
              <a:tblPr/>
              <a:tblGrid>
                <a:gridCol w="97751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249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751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7513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7513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7513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366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D11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FF523C-2760-74C6-365D-BC009F4C418F}"/>
              </a:ext>
            </a:extLst>
          </p:cNvPr>
          <p:cNvSpPr txBox="1"/>
          <p:nvPr/>
        </p:nvSpPr>
        <p:spPr>
          <a:xfrm>
            <a:off x="2457970" y="1883005"/>
            <a:ext cx="708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모델에 동일한 테스트 데이터를 적용한 후 </a:t>
            </a: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MSE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평균 비교</a:t>
            </a:r>
          </a:p>
        </p:txBody>
      </p:sp>
    </p:spTree>
    <p:extLst>
      <p:ext uri="{BB962C8B-B14F-4D97-AF65-F5344CB8AC3E}">
        <p14:creationId xmlns:p14="http://schemas.microsoft.com/office/powerpoint/2010/main" val="179663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54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F93E3C-E136-334D-9AD6-6306CD6AE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81009"/>
              </p:ext>
            </p:extLst>
          </p:nvPr>
        </p:nvGraphicFramePr>
        <p:xfrm>
          <a:off x="766869" y="1970600"/>
          <a:ext cx="5372400" cy="3975685"/>
        </p:xfrm>
        <a:graphic>
          <a:graphicData uri="http://schemas.openxmlformats.org/drawingml/2006/table">
            <a:tbl>
              <a:tblPr/>
              <a:tblGrid>
                <a:gridCol w="1121664">
                  <a:extLst>
                    <a:ext uri="{9D8B030D-6E8A-4147-A177-3AD203B41FA5}">
                      <a16:colId xmlns:a16="http://schemas.microsoft.com/office/drawing/2014/main" val="401492496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045283700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927663359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19201122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39073804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2666327675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776026237"/>
                    </a:ext>
                  </a:extLst>
                </a:gridCol>
              </a:tblGrid>
              <a:tr h="4346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공연명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장르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시작일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종료일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공연시설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공연장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객석 수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석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2455"/>
                  </a:ext>
                </a:extLst>
              </a:tr>
              <a:tr h="4606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드림스쿨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뮤지컬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2022.12.01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오픈런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명작극장 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구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아츠플레이씨어터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명작극장 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구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아츠플레이씨어터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173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27573"/>
                  </a:ext>
                </a:extLst>
              </a:tr>
              <a:tr h="4606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더 시네마 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&amp; 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클래식 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3.0 with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또모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: 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크리스마스 무비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서양음악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클래식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롯데콘서트홀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롯데콘서트홀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2,036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336929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고추장 떡볶이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뮤지컬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2022.12.30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2023.02.19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학전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블루소극장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45072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음악 책갈피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박종성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조영훈</a:t>
                      </a:r>
                      <a:endParaRPr lang="en-US" altLang="ko-KR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서양음악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클래식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2022.12.17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2022.12.17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뮤직앤아트스튜디오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뮤직앤아트스튜디오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30985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제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95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회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강남심포니오케스트라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정기연주회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서양음악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클래식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2022.12.22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예술의전당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콘서트홀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2,527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3276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스틸의 환상놀이터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: 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크리스마스편 </a:t>
                      </a:r>
                      <a:endParaRPr lang="en-US" altLang="ko-KR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뮤지컬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2022.12.17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2022.12.31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소극장 창덕궁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소극장 창덕궁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06578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왕세자실종사건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뮤지컬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2022.12.23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관악아트홀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구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관악문화관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관악아트홀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구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관악문화관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698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660926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아이레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앙상블 </a:t>
                      </a:r>
                      <a:endParaRPr lang="en-US" altLang="ko-KR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정기연주회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서양음악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클래식</a:t>
                      </a:r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2022.12.26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금호아트홀 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연세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금호아트홀 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390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895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8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579308" y="1470953"/>
            <a:ext cx="4502548" cy="539189"/>
            <a:chOff x="3950563" y="5715718"/>
            <a:chExt cx="3394972" cy="5195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삭제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5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문화 행사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전처리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난해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부정확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판단 근거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77443" y="3602551"/>
            <a:ext cx="4481181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기간 부정확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오픈런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공연일이 아닌 공연주간 전체 기재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817BA-47D3-0B50-A26C-9BCE4BC4866E}"/>
              </a:ext>
            </a:extLst>
          </p:cNvPr>
          <p:cNvSpPr txBox="1"/>
          <p:nvPr/>
        </p:nvSpPr>
        <p:spPr>
          <a:xfrm>
            <a:off x="6777443" y="4132412"/>
            <a:ext cx="4481181" cy="40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공연시설의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위∙경도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정보 부재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23A4B-9D79-9A4B-8C99-45E6D709B6AD}"/>
              </a:ext>
            </a:extLst>
          </p:cNvPr>
          <p:cNvSpPr/>
          <p:nvPr/>
        </p:nvSpPr>
        <p:spPr>
          <a:xfrm>
            <a:off x="3191009" y="2400949"/>
            <a:ext cx="759199" cy="47026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8ED60D-A0FF-FF9A-FBFD-4853A1499AD8}"/>
              </a:ext>
            </a:extLst>
          </p:cNvPr>
          <p:cNvSpPr/>
          <p:nvPr/>
        </p:nvSpPr>
        <p:spPr>
          <a:xfrm>
            <a:off x="2477530" y="4619893"/>
            <a:ext cx="1472678" cy="47026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03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579308" y="1470949"/>
            <a:ext cx="4502548" cy="351320"/>
            <a:chOff x="3950563" y="5715718"/>
            <a:chExt cx="3394972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추가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대중 교통 이용자 수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거주 학생 수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584729" y="3410956"/>
            <a:ext cx="48404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버스 승객 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: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행정동별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버스 이용자 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(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서울 열린 데이터 광장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)</a:t>
            </a:r>
            <a:endParaRPr lang="ko-KR" altLang="en-US" sz="1500" dirty="0">
              <a:solidFill>
                <a:srgbClr val="425563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4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817BA-47D3-0B50-A26C-9BCE4BC4866E}"/>
              </a:ext>
            </a:extLst>
          </p:cNvPr>
          <p:cNvSpPr txBox="1"/>
          <p:nvPr/>
        </p:nvSpPr>
        <p:spPr>
          <a:xfrm>
            <a:off x="6611804" y="4215560"/>
            <a:ext cx="4720664" cy="40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학생 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: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자치구 별 학생 수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초∙중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∙고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(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서울 열린 데이터 광장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)</a:t>
            </a:r>
            <a:endParaRPr lang="ko-KR" altLang="en-US" sz="1500" dirty="0">
              <a:solidFill>
                <a:srgbClr val="425563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31027D-6151-9231-A728-D1BB75B9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7790"/>
              </p:ext>
            </p:extLst>
          </p:nvPr>
        </p:nvGraphicFramePr>
        <p:xfrm>
          <a:off x="766868" y="1970600"/>
          <a:ext cx="5044415" cy="3963439"/>
        </p:xfrm>
        <a:graphic>
          <a:graphicData uri="http://schemas.openxmlformats.org/drawingml/2006/table">
            <a:tbl>
              <a:tblPr/>
              <a:tblGrid>
                <a:gridCol w="1235668">
                  <a:extLst>
                    <a:ext uri="{9D8B030D-6E8A-4147-A177-3AD203B41FA5}">
                      <a16:colId xmlns:a16="http://schemas.microsoft.com/office/drawing/2014/main" val="4014924969"/>
                    </a:ext>
                  </a:extLst>
                </a:gridCol>
                <a:gridCol w="1435608">
                  <a:extLst>
                    <a:ext uri="{9D8B030D-6E8A-4147-A177-3AD203B41FA5}">
                      <a16:colId xmlns:a16="http://schemas.microsoft.com/office/drawing/2014/main" val="1346977483"/>
                    </a:ext>
                  </a:extLst>
                </a:gridCol>
                <a:gridCol w="1340410">
                  <a:extLst>
                    <a:ext uri="{9D8B030D-6E8A-4147-A177-3AD203B41FA5}">
                      <a16:colId xmlns:a16="http://schemas.microsoft.com/office/drawing/2014/main" val="3045283700"/>
                    </a:ext>
                  </a:extLst>
                </a:gridCol>
                <a:gridCol w="1032729">
                  <a:extLst>
                    <a:ext uri="{9D8B030D-6E8A-4147-A177-3AD203B41FA5}">
                      <a16:colId xmlns:a16="http://schemas.microsoft.com/office/drawing/2014/main" val="1927663359"/>
                    </a:ext>
                  </a:extLst>
                </a:gridCol>
              </a:tblGrid>
              <a:tr h="4346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 명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설명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단위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2455"/>
                  </a:ext>
                </a:extLst>
              </a:tr>
              <a:tr h="460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Bus_passenger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버스 이용자 수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(1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시간 단위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  <a:endParaRPr lang="ko-KR" altLang="en-US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27573"/>
                  </a:ext>
                </a:extLst>
              </a:tr>
              <a:tr h="4606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Sub_passenger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지하철 이용자 수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(1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시간 단위</a:t>
                      </a:r>
                      <a:r>
                        <a:rPr lang="en-US" altLang="ko-KR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)</a:t>
                      </a:r>
                      <a:endParaRPr lang="ko-KR" altLang="en-US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lang="en-US" altLang="ko-KR" sz="1000" b="0" i="0" u="none" strike="noStrike" dirty="0">
                        <a:effectLst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336929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Ele_male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남자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초등생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45072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Ele_female</a:t>
                      </a:r>
                      <a:endParaRPr lang="en-US" altLang="ko-KR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여자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초등생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30985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Mid_male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남자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중등생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3276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Mid_female</a:t>
                      </a:r>
                      <a:endParaRPr lang="en-US" altLang="ko-KR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여자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중등생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06578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High_male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남자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고등생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660926"/>
                  </a:ext>
                </a:extLst>
              </a:tr>
              <a:tr h="4346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High_female</a:t>
                      </a:r>
                      <a:endParaRPr lang="ko-KR" altLang="en-US" sz="1000" b="0" i="0" u="none" strike="noStrike" dirty="0"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해당 지역 여자 </a:t>
                      </a:r>
                      <a:r>
                        <a:rPr lang="ko-KR" altLang="en-US" sz="1000" b="0" i="0" u="none" strike="noStrike" dirty="0" err="1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고등생</a:t>
                      </a:r>
                      <a:r>
                        <a:rPr lang="ko-KR" altLang="en-US" sz="1000" b="0" i="0" u="none" strike="noStrike" dirty="0">
                          <a:effectLst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 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Pretendard Light" panose="020B0600000101010101" charset="-127"/>
                        </a:rPr>
                        <a:t>연속형 변수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  <a:cs typeface="Pretendard Light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89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2A97DCF-68A2-A13C-8989-1593AB356BA7}"/>
              </a:ext>
            </a:extLst>
          </p:cNvPr>
          <p:cNvSpPr txBox="1"/>
          <p:nvPr/>
        </p:nvSpPr>
        <p:spPr>
          <a:xfrm>
            <a:off x="6704468" y="3811185"/>
            <a:ext cx="460092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지하철 승객 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: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동별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지하철 승객 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(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서울 열린 데이터 광장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)</a:t>
            </a:r>
            <a:endParaRPr lang="ko-KR" altLang="en-US" sz="1500" dirty="0">
              <a:solidFill>
                <a:srgbClr val="425563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82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17DA02C9D474B47BAD612E22D33C4BD" ma:contentTypeVersion="11" ma:contentTypeDescription="새 문서를 만듭니다." ma:contentTypeScope="" ma:versionID="521b1659023017bda5c01c25a256a243">
  <xsd:schema xmlns:xsd="http://www.w3.org/2001/XMLSchema" xmlns:xs="http://www.w3.org/2001/XMLSchema" xmlns:p="http://schemas.microsoft.com/office/2006/metadata/properties" xmlns:ns3="c74efa2b-f344-475f-b4ca-e9b09fd7502d" targetNamespace="http://schemas.microsoft.com/office/2006/metadata/properties" ma:root="true" ma:fieldsID="a23d924807815a6d02fca7ddc5a2984e" ns3:_="">
    <xsd:import namespace="c74efa2b-f344-475f-b4ca-e9b09fd750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efa2b-f344-475f-b4ca-e9b09fd75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59455A-AC77-4BD5-8124-924BA05E29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2CAFE0-2D89-47AA-8EE7-0746ECABAA55}">
  <ds:schemaRefs>
    <ds:schemaRef ds:uri="http://schemas.openxmlformats.org/package/2006/metadata/core-properties"/>
    <ds:schemaRef ds:uri="c74efa2b-f344-475f-b4ca-e9b09fd7502d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FC3DB4-29D5-47A9-9CC5-9ACBD441E9F2}">
  <ds:schemaRefs>
    <ds:schemaRef ds:uri="c74efa2b-f344-475f-b4ca-e9b09fd750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2712</Words>
  <Application>Microsoft Office PowerPoint</Application>
  <PresentationFormat>와이드스크린</PresentationFormat>
  <Paragraphs>1072</Paragraphs>
  <Slides>48</Slides>
  <Notes>32</Notes>
  <HiddenSlides>16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Pretendard ExtraLight</vt:lpstr>
      <vt:lpstr>Pretendard SemiBold</vt:lpstr>
      <vt:lpstr>맑은 고딕</vt:lpstr>
      <vt:lpstr>Pretendard Light</vt:lpstr>
      <vt:lpstr>Arial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진혁 최</dc:creator>
  <cp:lastModifiedBy>전웅</cp:lastModifiedBy>
  <cp:revision>57</cp:revision>
  <dcterms:created xsi:type="dcterms:W3CDTF">2022-06-26T05:29:47Z</dcterms:created>
  <dcterms:modified xsi:type="dcterms:W3CDTF">2023-04-26T05:47:57Z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0x010100E17DA02C9D474B47BAD612E22D33C4BD</vt:lpwstr>
  </property>
</Properties>
</file>